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sldIdLst>
    <p:sldId id="256" r:id="rId2"/>
    <p:sldId id="632" r:id="rId3"/>
    <p:sldId id="633" r:id="rId4"/>
    <p:sldId id="634" r:id="rId5"/>
    <p:sldId id="635" r:id="rId6"/>
    <p:sldId id="636" r:id="rId7"/>
    <p:sldId id="637" r:id="rId8"/>
    <p:sldId id="658" r:id="rId9"/>
    <p:sldId id="659" r:id="rId10"/>
    <p:sldId id="660" r:id="rId11"/>
    <p:sldId id="661" r:id="rId12"/>
    <p:sldId id="662" r:id="rId13"/>
    <p:sldId id="663" r:id="rId14"/>
    <p:sldId id="664" r:id="rId15"/>
    <p:sldId id="665" r:id="rId16"/>
    <p:sldId id="666" r:id="rId17"/>
    <p:sldId id="667" r:id="rId18"/>
    <p:sldId id="668" r:id="rId19"/>
    <p:sldId id="669" r:id="rId20"/>
    <p:sldId id="670" r:id="rId21"/>
    <p:sldId id="671" r:id="rId22"/>
    <p:sldId id="672" r:id="rId23"/>
    <p:sldId id="673" r:id="rId24"/>
    <p:sldId id="674" r:id="rId25"/>
    <p:sldId id="675" r:id="rId26"/>
    <p:sldId id="676" r:id="rId27"/>
    <p:sldId id="677" r:id="rId28"/>
    <p:sldId id="678" r:id="rId29"/>
    <p:sldId id="679" r:id="rId30"/>
    <p:sldId id="680" r:id="rId31"/>
    <p:sldId id="681" r:id="rId32"/>
    <p:sldId id="682" r:id="rId33"/>
    <p:sldId id="683" r:id="rId34"/>
    <p:sldId id="684" r:id="rId35"/>
    <p:sldId id="685" r:id="rId36"/>
    <p:sldId id="686" r:id="rId37"/>
    <p:sldId id="687" r:id="rId38"/>
    <p:sldId id="688" r:id="rId39"/>
    <p:sldId id="689" r:id="rId40"/>
    <p:sldId id="690" r:id="rId41"/>
    <p:sldId id="691" r:id="rId42"/>
    <p:sldId id="692" r:id="rId43"/>
    <p:sldId id="693" r:id="rId44"/>
    <p:sldId id="694" r:id="rId45"/>
    <p:sldId id="695" r:id="rId46"/>
    <p:sldId id="696" r:id="rId47"/>
    <p:sldId id="697" r:id="rId48"/>
    <p:sldId id="698" r:id="rId49"/>
    <p:sldId id="699" r:id="rId50"/>
    <p:sldId id="700" r:id="rId51"/>
    <p:sldId id="701" r:id="rId52"/>
    <p:sldId id="702" r:id="rId53"/>
    <p:sldId id="703" r:id="rId54"/>
    <p:sldId id="704" r:id="rId55"/>
    <p:sldId id="705" r:id="rId56"/>
    <p:sldId id="706" r:id="rId57"/>
    <p:sldId id="707" r:id="rId58"/>
    <p:sldId id="708" r:id="rId59"/>
    <p:sldId id="709" r:id="rId60"/>
    <p:sldId id="710" r:id="rId61"/>
    <p:sldId id="711" r:id="rId62"/>
    <p:sldId id="712" r:id="rId63"/>
    <p:sldId id="713" r:id="rId64"/>
    <p:sldId id="714" r:id="rId65"/>
    <p:sldId id="715" r:id="rId66"/>
    <p:sldId id="716" r:id="rId67"/>
    <p:sldId id="717" r:id="rId68"/>
    <p:sldId id="718" r:id="rId69"/>
    <p:sldId id="719" r:id="rId70"/>
    <p:sldId id="720" r:id="rId71"/>
    <p:sldId id="721" r:id="rId72"/>
    <p:sldId id="722" r:id="rId73"/>
    <p:sldId id="723" r:id="rId74"/>
    <p:sldId id="724" r:id="rId75"/>
    <p:sldId id="725" r:id="rId76"/>
    <p:sldId id="726" r:id="rId77"/>
    <p:sldId id="727" r:id="rId78"/>
    <p:sldId id="728" r:id="rId79"/>
    <p:sldId id="729" r:id="rId80"/>
    <p:sldId id="730" r:id="rId81"/>
    <p:sldId id="731" r:id="rId82"/>
    <p:sldId id="732" r:id="rId83"/>
    <p:sldId id="733" r:id="rId84"/>
    <p:sldId id="734" r:id="rId85"/>
    <p:sldId id="735" r:id="rId86"/>
    <p:sldId id="736" r:id="rId87"/>
    <p:sldId id="737" r:id="rId88"/>
    <p:sldId id="738" r:id="rId89"/>
    <p:sldId id="739" r:id="rId90"/>
    <p:sldId id="740" r:id="rId91"/>
    <p:sldId id="741" r:id="rId92"/>
    <p:sldId id="742" r:id="rId93"/>
    <p:sldId id="743" r:id="rId94"/>
    <p:sldId id="744" r:id="rId95"/>
    <p:sldId id="745" r:id="rId96"/>
    <p:sldId id="746" r:id="rId97"/>
    <p:sldId id="747" r:id="rId98"/>
    <p:sldId id="748" r:id="rId99"/>
    <p:sldId id="749" r:id="rId10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2937"/>
  </p:normalViewPr>
  <p:slideViewPr>
    <p:cSldViewPr snapToGrid="0" snapToObjects="1">
      <p:cViewPr varScale="1">
        <p:scale>
          <a:sx n="79" d="100"/>
          <a:sy n="79" d="100"/>
        </p:scale>
        <p:origin x="149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8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8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09.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4" Type="http://schemas.openxmlformats.org/officeDocument/2006/relationships/image" Target="../media/image11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Shape 1239"/>
          <p:cNvSpPr>
            <a:spLocks noGrp="1" noRot="1" noChangeAspect="1"/>
          </p:cNvSpPr>
          <p:nvPr>
            <p:ph type="sldImg"/>
          </p:nvPr>
        </p:nvSpPr>
        <p:spPr>
          <a:prstGeom prst="rect">
            <a:avLst/>
          </a:prstGeom>
        </p:spPr>
        <p:txBody>
          <a:bodyPr/>
          <a:lstStyle/>
          <a:p>
            <a:endParaRPr/>
          </a:p>
        </p:txBody>
      </p:sp>
      <p:sp>
        <p:nvSpPr>
          <p:cNvPr id="1240" name="Shape 1240"/>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在各点像素坐标变化的同时，每个像素的颜色</a:t>
            </a:r>
            <a:r>
              <a:t>RGB</a:t>
            </a:r>
            <a:r>
              <a:rPr>
                <a:latin typeface="+mj-lt"/>
                <a:ea typeface="+mj-ea"/>
                <a:cs typeface="+mj-cs"/>
                <a:sym typeface="Helvetica"/>
              </a:rPr>
              <a:t>也一起从原图像改变为目标图像。</a:t>
            </a:r>
          </a:p>
        </p:txBody>
      </p:sp>
    </p:spTree>
    <p:extLst>
      <p:ext uri="{BB962C8B-B14F-4D97-AF65-F5344CB8AC3E}">
        <p14:creationId xmlns:p14="http://schemas.microsoft.com/office/powerpoint/2010/main" val="3844310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82471E0A-C067-41B2-8F46-37F712E769A6}" type="slidenum">
              <a:rPr lang="en-US" altLang="zh-CN" sz="1200" smtClean="0"/>
              <a:pPr eaLnBrk="1" hangingPunct="1"/>
              <a:t>37</a:t>
            </a:fld>
            <a:endParaRPr lang="en-US" altLang="zh-CN"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880616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38</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2479492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39</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360504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40</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486802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41</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1506265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42</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2274408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43</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1310821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2550F77-1B41-4B95-9BAC-14E262B3A587}" type="slidenum">
              <a:rPr lang="en-US" altLang="zh-CN"/>
              <a:pPr/>
              <a:t>44</a:t>
            </a:fld>
            <a:endParaRPr lang="en-US" altLang="zh-CN"/>
          </a:p>
        </p:txBody>
      </p:sp>
      <p:sp>
        <p:nvSpPr>
          <p:cNvPr id="490498" name="Rectangle 2"/>
          <p:cNvSpPr>
            <a:spLocks noGrp="1" noRot="1" noChangeAspect="1" noChangeArrowheads="1" noTextEdit="1"/>
          </p:cNvSpPr>
          <p:nvPr>
            <p:ph type="sldImg"/>
          </p:nvPr>
        </p:nvSpPr>
        <p:spPr>
          <a:ln/>
        </p:spPr>
      </p:sp>
      <p:sp>
        <p:nvSpPr>
          <p:cNvPr id="49049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华文仿宋" pitchFamily="2" charset="-122"/>
                <a:ea typeface="华文仿宋" pitchFamily="2" charset="-122"/>
              </a:rPr>
              <a:t>交换性</a:t>
            </a:r>
            <a:endParaRPr lang="en-US" altLang="zh-CN" sz="1200" dirty="0">
              <a:latin typeface="华文仿宋" pitchFamily="2" charset="-122"/>
              <a:ea typeface="华文仿宋"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华文仿宋" pitchFamily="2" charset="-122"/>
              <a:ea typeface="华文仿宋"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华文仿宋" pitchFamily="2" charset="-122"/>
                <a:ea typeface="华文仿宋" pitchFamily="2" charset="-122"/>
              </a:rPr>
              <a:t>含义：将任一函数反折，都会得到相同的结果。 </a:t>
            </a:r>
          </a:p>
          <a:p>
            <a:endParaRPr lang="en-US" dirty="0"/>
          </a:p>
        </p:txBody>
      </p:sp>
    </p:spTree>
    <p:extLst>
      <p:ext uri="{BB962C8B-B14F-4D97-AF65-F5344CB8AC3E}">
        <p14:creationId xmlns:p14="http://schemas.microsoft.com/office/powerpoint/2010/main" val="3054584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D2FC6A9-FDF7-439A-8D1B-B762D72417FC}" type="slidenum">
              <a:rPr lang="en-US" altLang="zh-CN"/>
              <a:pPr/>
              <a:t>45</a:t>
            </a:fld>
            <a:endParaRPr lang="en-US" altLang="zh-CN"/>
          </a:p>
        </p:txBody>
      </p:sp>
      <p:sp>
        <p:nvSpPr>
          <p:cNvPr id="491522" name="Rectangle 2"/>
          <p:cNvSpPr>
            <a:spLocks noGrp="1" noRot="1" noChangeAspect="1" noChangeArrowheads="1" noTextEdit="1"/>
          </p:cNvSpPr>
          <p:nvPr>
            <p:ph type="sldImg"/>
          </p:nvPr>
        </p:nvSpPr>
        <p:spPr>
          <a:ln/>
        </p:spPr>
      </p:sp>
      <p:sp>
        <p:nvSpPr>
          <p:cNvPr id="491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2024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AE57618-4ADC-4E6E-87AA-4C048965E4BF}" type="slidenum">
              <a:rPr lang="en-US" altLang="zh-CN"/>
              <a:pPr/>
              <a:t>46</a:t>
            </a:fld>
            <a:endParaRPr lang="en-US" altLang="zh-CN"/>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4216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 name="Shape 1261"/>
          <p:cNvSpPr>
            <a:spLocks noGrp="1" noRot="1" noChangeAspect="1"/>
          </p:cNvSpPr>
          <p:nvPr>
            <p:ph type="sldImg"/>
          </p:nvPr>
        </p:nvSpPr>
        <p:spPr>
          <a:prstGeom prst="rect">
            <a:avLst/>
          </a:prstGeom>
        </p:spPr>
        <p:txBody>
          <a:bodyPr/>
          <a:lstStyle/>
          <a:p>
            <a:endParaRPr/>
          </a:p>
        </p:txBody>
      </p:sp>
      <p:sp>
        <p:nvSpPr>
          <p:cNvPr id="1262" name="Shape 1262"/>
          <p:cNvSpPr>
            <a:spLocks noGrp="1"/>
          </p:cNvSpPr>
          <p:nvPr>
            <p:ph type="body" sz="quarter" idx="1"/>
          </p:nvPr>
        </p:nvSpPr>
        <p:spPr>
          <a:prstGeom prst="rect">
            <a:avLst/>
          </a:prstGeom>
        </p:spPr>
        <p:txBody>
          <a:bodyPr/>
          <a:lstStyle>
            <a:lvl1pPr defTabSz="914400">
              <a:defRPr sz="12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a:defRPr>
                <a:latin typeface="Calibri" panose="020F0502020204030204"/>
                <a:ea typeface="Calibri" panose="020F0502020204030204"/>
                <a:cs typeface="Calibri" panose="020F0502020204030204"/>
                <a:sym typeface="Calibri" panose="020F05020202040302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这时可以采用不同的插值策略计算像素中间值（空间，颜色）</a:t>
            </a:r>
          </a:p>
        </p:txBody>
      </p:sp>
    </p:spTree>
    <p:extLst>
      <p:ext uri="{BB962C8B-B14F-4D97-AF65-F5344CB8AC3E}">
        <p14:creationId xmlns:p14="http://schemas.microsoft.com/office/powerpoint/2010/main" val="1776005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1629DB3-2992-4141-AD8A-85B1772020C1}" type="slidenum">
              <a:rPr lang="en-US" altLang="zh-CN"/>
              <a:pPr/>
              <a:t>47</a:t>
            </a:fld>
            <a:endParaRPr lang="en-US" altLang="zh-CN"/>
          </a:p>
        </p:txBody>
      </p:sp>
      <p:sp>
        <p:nvSpPr>
          <p:cNvPr id="493570" name="Rectangle 2"/>
          <p:cNvSpPr>
            <a:spLocks noGrp="1" noRot="1" noChangeAspect="1" noChangeArrowheads="1" noTextEdit="1"/>
          </p:cNvSpPr>
          <p:nvPr>
            <p:ph type="sldImg"/>
          </p:nvPr>
        </p:nvSpPr>
        <p:spPr>
          <a:ln/>
        </p:spPr>
      </p:sp>
      <p:sp>
        <p:nvSpPr>
          <p:cNvPr id="493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2423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D8C26EE-CD93-467B-B226-8CAD58075691}" type="slidenum">
              <a:rPr lang="en-US" altLang="zh-CN"/>
              <a:pPr/>
              <a:t>48</a:t>
            </a:fld>
            <a:endParaRPr lang="en-US" altLang="zh-CN"/>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zh-CN" altLang="en-US" dirty="0"/>
              <a:t>结合律</a:t>
            </a:r>
            <a:endParaRPr lang="en-US" dirty="0"/>
          </a:p>
        </p:txBody>
      </p:sp>
    </p:spTree>
    <p:extLst>
      <p:ext uri="{BB962C8B-B14F-4D97-AF65-F5344CB8AC3E}">
        <p14:creationId xmlns:p14="http://schemas.microsoft.com/office/powerpoint/2010/main" val="327758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E0DC51E-F60A-4F6D-B392-5778BF988BEE}" type="slidenum">
              <a:rPr lang="en-US" altLang="zh-CN"/>
              <a:pPr/>
              <a:t>49</a:t>
            </a:fld>
            <a:endParaRPr lang="en-US" altLang="zh-CN"/>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r>
              <a:rPr lang="zh-CN" altLang="en-US" sz="1200" kern="1200" dirty="0">
                <a:solidFill>
                  <a:schemeClr val="tx1"/>
                </a:solidFill>
                <a:latin typeface="+mn-lt"/>
                <a:ea typeface="华文仿宋" pitchFamily="2" charset="-122"/>
                <a:cs typeface="+mn-cs"/>
              </a:rPr>
              <a:t>对于离散序列，其卷积可用与连续函数相类似的方法求得。此时自变量变为下标，面积则由求和代替。 </a:t>
            </a:r>
          </a:p>
          <a:p>
            <a:r>
              <a:rPr lang="zh-CN" altLang="en-US" sz="1200" kern="1200" dirty="0">
                <a:solidFill>
                  <a:schemeClr val="tx1"/>
                </a:solidFill>
                <a:latin typeface="+mn-lt"/>
                <a:ea typeface="华文仿宋" pitchFamily="2" charset="-122"/>
                <a:cs typeface="+mn-cs"/>
              </a:rPr>
              <a:t>       对于两个长度均为</a:t>
            </a:r>
            <a:r>
              <a:rPr lang="en-US" altLang="zh-CN" sz="1200" i="1" kern="1200" dirty="0">
                <a:solidFill>
                  <a:schemeClr val="tx1"/>
                </a:solidFill>
                <a:latin typeface="+mn-lt"/>
                <a:ea typeface="华文仿宋" pitchFamily="2" charset="-122"/>
                <a:cs typeface="+mn-cs"/>
              </a:rPr>
              <a:t>M</a:t>
            </a:r>
            <a:r>
              <a:rPr lang="zh-CN" altLang="en-US" sz="1200" kern="1200" dirty="0">
                <a:solidFill>
                  <a:schemeClr val="tx1"/>
                </a:solidFill>
                <a:latin typeface="+mn-lt"/>
                <a:ea typeface="华文仿宋" pitchFamily="2" charset="-122"/>
                <a:cs typeface="+mn-cs"/>
              </a:rPr>
              <a:t>的序列</a:t>
            </a:r>
            <a:r>
              <a:rPr lang="en-US" altLang="zh-CN" sz="1200" i="1" kern="1200" dirty="0">
                <a:solidFill>
                  <a:schemeClr val="tx1"/>
                </a:solidFill>
                <a:latin typeface="+mn-lt"/>
                <a:ea typeface="华文仿宋" pitchFamily="2" charset="-122"/>
                <a:cs typeface="+mn-cs"/>
              </a:rPr>
              <a:t>f</a:t>
            </a:r>
            <a:r>
              <a:rPr lang="en-US" altLang="zh-CN" sz="1200" kern="1200" dirty="0">
                <a:solidFill>
                  <a:schemeClr val="tx1"/>
                </a:solidFill>
                <a:latin typeface="+mn-lt"/>
                <a:ea typeface="华文仿宋" pitchFamily="2" charset="-122"/>
                <a:cs typeface="+mn-cs"/>
              </a:rPr>
              <a:t>(</a:t>
            </a:r>
            <a:r>
              <a:rPr lang="en-US" altLang="zh-CN" sz="1200" i="1" kern="1200" dirty="0">
                <a:solidFill>
                  <a:schemeClr val="tx1"/>
                </a:solidFill>
                <a:latin typeface="+mn-lt"/>
                <a:ea typeface="华文仿宋" pitchFamily="2" charset="-122"/>
                <a:cs typeface="+mn-cs"/>
              </a:rPr>
              <a:t>x</a:t>
            </a:r>
            <a:r>
              <a:rPr lang="en-US" altLang="zh-CN" sz="1200" kern="1200" dirty="0">
                <a:solidFill>
                  <a:schemeClr val="tx1"/>
                </a:solidFill>
                <a:latin typeface="+mn-lt"/>
                <a:ea typeface="华文仿宋" pitchFamily="2" charset="-122"/>
                <a:cs typeface="+mn-cs"/>
              </a:rPr>
              <a:t>)</a:t>
            </a:r>
            <a:r>
              <a:rPr lang="zh-CN" altLang="en-US" sz="1200" kern="1200" dirty="0">
                <a:solidFill>
                  <a:schemeClr val="tx1"/>
                </a:solidFill>
                <a:latin typeface="+mn-lt"/>
                <a:ea typeface="华文仿宋" pitchFamily="2" charset="-122"/>
                <a:cs typeface="+mn-cs"/>
              </a:rPr>
              <a:t>和</a:t>
            </a:r>
            <a:r>
              <a:rPr lang="en-US" altLang="zh-CN" sz="1200" i="1" kern="1200" dirty="0">
                <a:solidFill>
                  <a:schemeClr val="tx1"/>
                </a:solidFill>
                <a:latin typeface="+mn-lt"/>
                <a:ea typeface="华文仿宋" pitchFamily="2" charset="-122"/>
                <a:cs typeface="+mn-cs"/>
              </a:rPr>
              <a:t>h</a:t>
            </a:r>
            <a:r>
              <a:rPr lang="en-US" altLang="zh-CN" sz="1200" kern="1200" dirty="0">
                <a:solidFill>
                  <a:schemeClr val="tx1"/>
                </a:solidFill>
                <a:latin typeface="+mn-lt"/>
                <a:ea typeface="华文仿宋" pitchFamily="2" charset="-122"/>
                <a:cs typeface="+mn-cs"/>
              </a:rPr>
              <a:t>(</a:t>
            </a:r>
            <a:r>
              <a:rPr lang="en-US" altLang="zh-CN" sz="1200" i="1" kern="1200" dirty="0">
                <a:solidFill>
                  <a:schemeClr val="tx1"/>
                </a:solidFill>
                <a:latin typeface="+mn-lt"/>
                <a:ea typeface="华文仿宋" pitchFamily="2" charset="-122"/>
                <a:cs typeface="+mn-cs"/>
              </a:rPr>
              <a:t>x</a:t>
            </a:r>
            <a:r>
              <a:rPr lang="en-US" altLang="zh-CN" sz="1200" kern="1200" dirty="0">
                <a:solidFill>
                  <a:schemeClr val="tx1"/>
                </a:solidFill>
                <a:latin typeface="+mn-lt"/>
                <a:ea typeface="华文仿宋" pitchFamily="2" charset="-122"/>
                <a:cs typeface="+mn-cs"/>
              </a:rPr>
              <a:t>)</a:t>
            </a:r>
            <a:r>
              <a:rPr lang="zh-CN" altLang="en-US" sz="1200" kern="1200" dirty="0">
                <a:solidFill>
                  <a:schemeClr val="tx1"/>
                </a:solidFill>
                <a:latin typeface="+mn-lt"/>
                <a:ea typeface="华文仿宋" pitchFamily="2" charset="-122"/>
                <a:cs typeface="+mn-cs"/>
              </a:rPr>
              <a:t>，其卷积为：</a:t>
            </a:r>
          </a:p>
          <a:p>
            <a:endParaRPr lang="en-US" dirty="0"/>
          </a:p>
        </p:txBody>
      </p:sp>
    </p:spTree>
    <p:extLst>
      <p:ext uri="{BB962C8B-B14F-4D97-AF65-F5344CB8AC3E}">
        <p14:creationId xmlns:p14="http://schemas.microsoft.com/office/powerpoint/2010/main" val="604453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03EF074-0B07-4A99-9A10-23CF42684D2D}" type="slidenum">
              <a:rPr lang="en-US" altLang="zh-CN"/>
              <a:pPr/>
              <a:t>50</a:t>
            </a:fld>
            <a:endParaRPr lang="en-US" altLang="zh-CN"/>
          </a:p>
        </p:txBody>
      </p:sp>
      <p:sp>
        <p:nvSpPr>
          <p:cNvPr id="496642" name="Rectangle 2"/>
          <p:cNvSpPr>
            <a:spLocks noGrp="1" noRot="1" noChangeAspect="1" noChangeArrowheads="1" noTextEdit="1"/>
          </p:cNvSpPr>
          <p:nvPr>
            <p:ph type="sldImg"/>
          </p:nvPr>
        </p:nvSpPr>
        <p:spPr>
          <a:ln/>
        </p:spPr>
      </p:sp>
      <p:sp>
        <p:nvSpPr>
          <p:cNvPr id="49664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华文仿宋" pitchFamily="2" charset="-122"/>
                <a:ea typeface="华文仿宋" pitchFamily="2" charset="-122"/>
              </a:rPr>
              <a:t>输入函数</a:t>
            </a:r>
            <a:r>
              <a:rPr lang="en-US" altLang="zh-CN" i="1" dirty="0">
                <a:latin typeface="华文仿宋" pitchFamily="2" charset="-122"/>
                <a:ea typeface="华文仿宋" pitchFamily="2" charset="-122"/>
              </a:rPr>
              <a:t>f</a:t>
            </a:r>
            <a:r>
              <a:rPr lang="en-US" altLang="zh-CN" dirty="0">
                <a:latin typeface="华文仿宋" pitchFamily="2" charset="-122"/>
                <a:ea typeface="华文仿宋" pitchFamily="2" charset="-122"/>
              </a:rPr>
              <a:t>(</a:t>
            </a:r>
            <a:r>
              <a:rPr lang="en-US" altLang="zh-CN" i="1" dirty="0">
                <a:latin typeface="华文仿宋" pitchFamily="2" charset="-122"/>
                <a:ea typeface="华文仿宋" pitchFamily="2" charset="-122"/>
              </a:rPr>
              <a:t>x</a:t>
            </a:r>
            <a:r>
              <a:rPr lang="en-US" altLang="zh-CN" dirty="0">
                <a:latin typeface="华文仿宋" pitchFamily="2" charset="-122"/>
                <a:ea typeface="华文仿宋" pitchFamily="2" charset="-122"/>
              </a:rPr>
              <a:t>)</a:t>
            </a:r>
            <a:r>
              <a:rPr lang="zh-CN" altLang="en-US" dirty="0">
                <a:latin typeface="华文仿宋" pitchFamily="2" charset="-122"/>
                <a:ea typeface="华文仿宋" pitchFamily="2" charset="-122"/>
              </a:rPr>
              <a:t>和卷积函数</a:t>
            </a:r>
            <a:r>
              <a:rPr lang="en-US" altLang="zh-CN" i="1" dirty="0">
                <a:latin typeface="华文仿宋" pitchFamily="2" charset="-122"/>
                <a:ea typeface="华文仿宋" pitchFamily="2" charset="-122"/>
              </a:rPr>
              <a:t>h</a:t>
            </a:r>
            <a:r>
              <a:rPr lang="en-US" altLang="zh-CN" dirty="0">
                <a:latin typeface="华文仿宋" pitchFamily="2" charset="-122"/>
                <a:ea typeface="华文仿宋" pitchFamily="2" charset="-122"/>
              </a:rPr>
              <a:t>(</a:t>
            </a:r>
            <a:r>
              <a:rPr lang="en-US" altLang="zh-CN" i="1" dirty="0">
                <a:latin typeface="华文仿宋" pitchFamily="2" charset="-122"/>
                <a:ea typeface="华文仿宋" pitchFamily="2" charset="-122"/>
              </a:rPr>
              <a:t>x</a:t>
            </a:r>
            <a:r>
              <a:rPr lang="en-US" altLang="zh-CN" dirty="0">
                <a:latin typeface="华文仿宋" pitchFamily="2" charset="-122"/>
                <a:ea typeface="华文仿宋" pitchFamily="2" charset="-122"/>
              </a:rPr>
              <a:t>)</a:t>
            </a:r>
            <a:r>
              <a:rPr lang="zh-CN" altLang="en-US" dirty="0">
                <a:latin typeface="华文仿宋" pitchFamily="2" charset="-122"/>
                <a:ea typeface="华文仿宋" pitchFamily="2" charset="-122"/>
              </a:rPr>
              <a:t>均含有</a:t>
            </a:r>
            <a:r>
              <a:rPr lang="en-US" altLang="zh-CN" dirty="0">
                <a:latin typeface="华文仿宋" pitchFamily="2" charset="-122"/>
                <a:ea typeface="华文仿宋" pitchFamily="2" charset="-122"/>
              </a:rPr>
              <a:t>400</a:t>
            </a:r>
            <a:r>
              <a:rPr lang="zh-CN" altLang="en-US" dirty="0">
                <a:latin typeface="华文仿宋" pitchFamily="2" charset="-122"/>
                <a:ea typeface="华文仿宋" pitchFamily="2" charset="-122"/>
              </a:rPr>
              <a:t>个样本点，即</a:t>
            </a:r>
            <a:r>
              <a:rPr lang="en-US" altLang="zh-CN" i="1" dirty="0">
                <a:latin typeface="华文仿宋" pitchFamily="2" charset="-122"/>
                <a:ea typeface="华文仿宋" pitchFamily="2" charset="-122"/>
              </a:rPr>
              <a:t>x</a:t>
            </a:r>
            <a:r>
              <a:rPr lang="en-US" altLang="zh-CN" dirty="0">
                <a:latin typeface="华文仿宋" pitchFamily="2" charset="-122"/>
                <a:ea typeface="华文仿宋" pitchFamily="2" charset="-122"/>
              </a:rPr>
              <a:t>=0,1,2,…,399</a:t>
            </a:r>
            <a:r>
              <a:rPr lang="zh-CN" altLang="en-US" dirty="0">
                <a:latin typeface="华文仿宋" pitchFamily="2" charset="-122"/>
                <a:ea typeface="华文仿宋" pitchFamily="2" charset="-122"/>
              </a:rPr>
              <a:t>。两个函数的定义分别如下： </a:t>
            </a:r>
          </a:p>
          <a:p>
            <a:endParaRPr lang="en-US" dirty="0"/>
          </a:p>
        </p:txBody>
      </p:sp>
    </p:spTree>
    <p:extLst>
      <p:ext uri="{BB962C8B-B14F-4D97-AF65-F5344CB8AC3E}">
        <p14:creationId xmlns:p14="http://schemas.microsoft.com/office/powerpoint/2010/main" val="3533431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1DA25FE-7E7D-4A3D-902B-9FFC74BD86E2}" type="slidenum">
              <a:rPr lang="en-US" altLang="zh-CN"/>
              <a:pPr/>
              <a:t>51</a:t>
            </a:fld>
            <a:endParaRPr lang="en-US" altLang="zh-CN"/>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r>
              <a:rPr lang="zh-CN" altLang="en-US" sz="1200" dirty="0">
                <a:latin typeface="仿宋" pitchFamily="49" charset="-122"/>
                <a:ea typeface="仿宋" pitchFamily="49" charset="-122"/>
              </a:rPr>
              <a:t>步骤</a:t>
            </a:r>
            <a:r>
              <a:rPr lang="en-US" altLang="zh-CN" sz="1200" dirty="0">
                <a:latin typeface="仿宋" pitchFamily="49" charset="-122"/>
                <a:ea typeface="仿宋" pitchFamily="49" charset="-122"/>
              </a:rPr>
              <a:t>1</a:t>
            </a:r>
            <a:r>
              <a:rPr lang="zh-CN" altLang="en-US" sz="1200" dirty="0">
                <a:latin typeface="仿宋" pitchFamily="49" charset="-122"/>
                <a:ea typeface="仿宋" pitchFamily="49" charset="-122"/>
              </a:rPr>
              <a:t>：</a:t>
            </a:r>
          </a:p>
          <a:p>
            <a:r>
              <a:rPr lang="zh-CN" altLang="en-US" sz="1200" dirty="0">
                <a:latin typeface="仿宋" pitchFamily="49" charset="-122"/>
                <a:ea typeface="仿宋" pitchFamily="49" charset="-122"/>
              </a:rPr>
              <a:t>       将卷积函数</a:t>
            </a:r>
            <a:r>
              <a:rPr lang="en-US" altLang="zh-CN" sz="1200" i="1" dirty="0">
                <a:latin typeface="仿宋" pitchFamily="49" charset="-122"/>
                <a:ea typeface="仿宋" pitchFamily="49" charset="-122"/>
              </a:rPr>
              <a:t>h</a:t>
            </a:r>
            <a:r>
              <a:rPr lang="en-US" altLang="zh-CN" sz="1200" dirty="0">
                <a:latin typeface="仿宋" pitchFamily="49" charset="-122"/>
                <a:ea typeface="仿宋" pitchFamily="49" charset="-122"/>
              </a:rPr>
              <a:t>(</a:t>
            </a:r>
            <a:r>
              <a:rPr lang="en-US" altLang="zh-CN" sz="1200" i="1" dirty="0">
                <a:latin typeface="仿宋" pitchFamily="49" charset="-122"/>
                <a:ea typeface="仿宋" pitchFamily="49" charset="-122"/>
              </a:rPr>
              <a:t>t</a:t>
            </a:r>
            <a:r>
              <a:rPr lang="en-US" altLang="zh-CN" sz="1200" dirty="0">
                <a:latin typeface="仿宋" pitchFamily="49" charset="-122"/>
                <a:ea typeface="仿宋" pitchFamily="49" charset="-122"/>
              </a:rPr>
              <a:t>)</a:t>
            </a:r>
            <a:r>
              <a:rPr lang="zh-CN" altLang="en-US" sz="1200" dirty="0">
                <a:latin typeface="仿宋" pitchFamily="49" charset="-122"/>
                <a:ea typeface="仿宋" pitchFamily="49" charset="-122"/>
              </a:rPr>
              <a:t>关于原点进行镜像映射（倒转），得到</a:t>
            </a:r>
            <a:r>
              <a:rPr lang="en-US" altLang="zh-CN" sz="1200" i="1" dirty="0">
                <a:latin typeface="仿宋" pitchFamily="49" charset="-122"/>
                <a:ea typeface="仿宋" pitchFamily="49" charset="-122"/>
              </a:rPr>
              <a:t>h</a:t>
            </a:r>
            <a:r>
              <a:rPr lang="en-US" altLang="zh-CN" sz="1200" dirty="0">
                <a:latin typeface="仿宋" pitchFamily="49" charset="-122"/>
                <a:ea typeface="仿宋" pitchFamily="49" charset="-122"/>
              </a:rPr>
              <a:t>(-</a:t>
            </a:r>
            <a:r>
              <a:rPr lang="en-US" altLang="zh-CN" sz="1200" i="1" dirty="0">
                <a:latin typeface="仿宋" pitchFamily="49" charset="-122"/>
                <a:ea typeface="仿宋" pitchFamily="49" charset="-122"/>
              </a:rPr>
              <a:t>t</a:t>
            </a:r>
            <a:r>
              <a:rPr lang="en-US" altLang="zh-CN" sz="1200" dirty="0">
                <a:latin typeface="仿宋" pitchFamily="49" charset="-122"/>
                <a:ea typeface="仿宋" pitchFamily="49" charset="-122"/>
              </a:rPr>
              <a:t>)</a:t>
            </a:r>
            <a:r>
              <a:rPr lang="zh-CN" altLang="en-US" sz="1200" dirty="0">
                <a:latin typeface="仿宋" pitchFamily="49" charset="-122"/>
                <a:ea typeface="仿宋" pitchFamily="49" charset="-122"/>
              </a:rPr>
              <a:t>。</a:t>
            </a:r>
          </a:p>
          <a:p>
            <a:endParaRPr lang="en-US" dirty="0"/>
          </a:p>
        </p:txBody>
      </p:sp>
    </p:spTree>
    <p:extLst>
      <p:ext uri="{BB962C8B-B14F-4D97-AF65-F5344CB8AC3E}">
        <p14:creationId xmlns:p14="http://schemas.microsoft.com/office/powerpoint/2010/main" val="488748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69B35382-7EBD-4890-9B81-119C9A1A530A}" type="slidenum">
              <a:rPr lang="en-US" altLang="zh-CN"/>
              <a:pPr/>
              <a:t>52</a:t>
            </a:fld>
            <a:endParaRPr lang="en-US" altLang="zh-CN"/>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r>
              <a:rPr lang="zh-CN" altLang="en-US" sz="1200" kern="1200" dirty="0">
                <a:solidFill>
                  <a:schemeClr val="tx1"/>
                </a:solidFill>
                <a:latin typeface="+mn-lt"/>
                <a:ea typeface="仿宋" pitchFamily="49" charset="-122"/>
                <a:cs typeface="+mn-cs"/>
              </a:rPr>
              <a:t>步骤</a:t>
            </a:r>
            <a:r>
              <a:rPr lang="en-US" altLang="zh-CN" sz="1200" kern="1200" dirty="0">
                <a:solidFill>
                  <a:schemeClr val="tx1"/>
                </a:solidFill>
                <a:latin typeface="+mn-lt"/>
                <a:ea typeface="仿宋" pitchFamily="49" charset="-122"/>
                <a:cs typeface="+mn-cs"/>
              </a:rPr>
              <a:t>2</a:t>
            </a:r>
            <a:r>
              <a:rPr lang="zh-CN" altLang="en-US" sz="1200" kern="1200" dirty="0">
                <a:solidFill>
                  <a:schemeClr val="tx1"/>
                </a:solidFill>
                <a:latin typeface="+mn-lt"/>
                <a:ea typeface="仿宋" pitchFamily="49" charset="-122"/>
                <a:cs typeface="+mn-cs"/>
              </a:rPr>
              <a:t>：</a:t>
            </a:r>
          </a:p>
          <a:p>
            <a:r>
              <a:rPr lang="zh-CN" altLang="en-US" sz="1200" kern="1200" dirty="0">
                <a:solidFill>
                  <a:schemeClr val="tx1"/>
                </a:solidFill>
                <a:latin typeface="+mn-lt"/>
                <a:ea typeface="仿宋" pitchFamily="49" charset="-122"/>
                <a:cs typeface="+mn-cs"/>
              </a:rPr>
              <a:t>       将倒转过的函数</a:t>
            </a:r>
            <a:r>
              <a:rPr lang="en-US" altLang="zh-CN" sz="1200" i="1" kern="1200" dirty="0">
                <a:solidFill>
                  <a:schemeClr val="tx1"/>
                </a:solidFill>
                <a:latin typeface="+mn-lt"/>
                <a:ea typeface="仿宋" pitchFamily="49" charset="-122"/>
                <a:cs typeface="+mn-cs"/>
              </a:rPr>
              <a:t>h</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滑过</a:t>
            </a:r>
            <a:r>
              <a:rPr lang="en-US" altLang="zh-CN" sz="1200" i="1" kern="1200" dirty="0">
                <a:solidFill>
                  <a:schemeClr val="tx1"/>
                </a:solidFill>
                <a:latin typeface="+mn-lt"/>
                <a:ea typeface="仿宋" pitchFamily="49" charset="-122"/>
                <a:cs typeface="+mn-cs"/>
              </a:rPr>
              <a:t>f</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，这要增加一个常数位移</a:t>
            </a:r>
            <a:r>
              <a:rPr lang="en-US" altLang="zh-CN" sz="1200" i="1" kern="1200" dirty="0">
                <a:solidFill>
                  <a:schemeClr val="tx1"/>
                </a:solidFill>
                <a:latin typeface="+mn-lt"/>
                <a:ea typeface="仿宋" pitchFamily="49" charset="-122"/>
                <a:cs typeface="+mn-cs"/>
              </a:rPr>
              <a:t>x</a:t>
            </a:r>
            <a:r>
              <a:rPr lang="zh-CN" altLang="en-US" sz="1200" kern="1200" dirty="0">
                <a:solidFill>
                  <a:schemeClr val="tx1"/>
                </a:solidFill>
                <a:latin typeface="+mn-lt"/>
                <a:ea typeface="仿宋" pitchFamily="49" charset="-122"/>
                <a:cs typeface="+mn-cs"/>
              </a:rPr>
              <a:t>到</a:t>
            </a:r>
            <a:r>
              <a:rPr lang="en-US" altLang="zh-CN" sz="1200" i="1" kern="1200" dirty="0">
                <a:solidFill>
                  <a:schemeClr val="tx1"/>
                </a:solidFill>
                <a:latin typeface="+mn-lt"/>
                <a:ea typeface="仿宋" pitchFamily="49" charset="-122"/>
                <a:cs typeface="+mn-cs"/>
              </a:rPr>
              <a:t>h</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，即变成</a:t>
            </a:r>
            <a:r>
              <a:rPr lang="en-US" altLang="zh-CN" sz="1200" i="1" kern="1200" dirty="0">
                <a:solidFill>
                  <a:schemeClr val="tx1"/>
                </a:solidFill>
                <a:latin typeface="+mn-lt"/>
                <a:ea typeface="仿宋" pitchFamily="49" charset="-122"/>
                <a:cs typeface="+mn-cs"/>
              </a:rPr>
              <a:t>h</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x</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 </a:t>
            </a:r>
          </a:p>
          <a:p>
            <a:endParaRPr lang="en-US" dirty="0"/>
          </a:p>
        </p:txBody>
      </p:sp>
    </p:spTree>
    <p:extLst>
      <p:ext uri="{BB962C8B-B14F-4D97-AF65-F5344CB8AC3E}">
        <p14:creationId xmlns:p14="http://schemas.microsoft.com/office/powerpoint/2010/main" val="280650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46D559D-4EC1-4EA1-AFCC-F50C938B6D79}" type="slidenum">
              <a:rPr lang="en-US" altLang="zh-CN"/>
              <a:pPr/>
              <a:t>53</a:t>
            </a:fld>
            <a:endParaRPr lang="en-US" altLang="zh-CN"/>
          </a:p>
        </p:txBody>
      </p:sp>
      <p:sp>
        <p:nvSpPr>
          <p:cNvPr id="499714" name="Rectangle 2"/>
          <p:cNvSpPr>
            <a:spLocks noGrp="1" noRot="1" noChangeAspect="1" noChangeArrowheads="1" noTextEdit="1"/>
          </p:cNvSpPr>
          <p:nvPr>
            <p:ph type="sldImg"/>
          </p:nvPr>
        </p:nvSpPr>
        <p:spPr>
          <a:ln/>
        </p:spPr>
      </p:sp>
      <p:sp>
        <p:nvSpPr>
          <p:cNvPr id="499715" name="Rectangle 3"/>
          <p:cNvSpPr>
            <a:spLocks noGrp="1" noChangeArrowheads="1"/>
          </p:cNvSpPr>
          <p:nvPr>
            <p:ph type="body" idx="1"/>
          </p:nvPr>
        </p:nvSpPr>
        <p:spPr/>
        <p:txBody>
          <a:bodyPr/>
          <a:lstStyle/>
          <a:p>
            <a:r>
              <a:rPr lang="zh-CN" altLang="en-US" sz="1200" kern="1200" dirty="0">
                <a:solidFill>
                  <a:schemeClr val="tx1"/>
                </a:solidFill>
                <a:latin typeface="+mn-lt"/>
                <a:ea typeface="仿宋" pitchFamily="49" charset="-122"/>
                <a:cs typeface="+mn-cs"/>
              </a:rPr>
              <a:t>步骤</a:t>
            </a:r>
            <a:r>
              <a:rPr lang="en-US" altLang="zh-CN" sz="1200" kern="1200" dirty="0">
                <a:solidFill>
                  <a:schemeClr val="tx1"/>
                </a:solidFill>
                <a:latin typeface="+mn-lt"/>
                <a:ea typeface="仿宋" pitchFamily="49" charset="-122"/>
                <a:cs typeface="+mn-cs"/>
              </a:rPr>
              <a:t>3</a:t>
            </a:r>
            <a:r>
              <a:rPr lang="zh-CN" altLang="en-US" sz="1200" kern="1200" dirty="0">
                <a:solidFill>
                  <a:schemeClr val="tx1"/>
                </a:solidFill>
                <a:latin typeface="+mn-lt"/>
                <a:ea typeface="仿宋" pitchFamily="49" charset="-122"/>
                <a:cs typeface="+mn-cs"/>
              </a:rPr>
              <a:t>：</a:t>
            </a:r>
          </a:p>
          <a:p>
            <a:r>
              <a:rPr lang="zh-CN" altLang="en-US" sz="1200" kern="1200" dirty="0">
                <a:solidFill>
                  <a:schemeClr val="tx1"/>
                </a:solidFill>
                <a:latin typeface="+mn-lt"/>
                <a:ea typeface="仿宋" pitchFamily="49" charset="-122"/>
                <a:cs typeface="+mn-cs"/>
              </a:rPr>
              <a:t>    对每一个样本点</a:t>
            </a:r>
            <a:r>
              <a:rPr lang="en-US" altLang="zh-CN" sz="1200" i="1" kern="1200" dirty="0">
                <a:solidFill>
                  <a:schemeClr val="tx1"/>
                </a:solidFill>
                <a:latin typeface="+mn-lt"/>
                <a:ea typeface="仿宋" pitchFamily="49" charset="-122"/>
                <a:cs typeface="+mn-cs"/>
              </a:rPr>
              <a:t>t </a:t>
            </a:r>
            <a:r>
              <a:rPr lang="zh-CN" altLang="en-US"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 </a:t>
            </a:r>
            <a:r>
              <a:rPr lang="en-US" altLang="zh-CN" sz="1200" kern="1200" dirty="0">
                <a:solidFill>
                  <a:schemeClr val="tx1"/>
                </a:solidFill>
                <a:latin typeface="+mn-lt"/>
                <a:ea typeface="仿宋" pitchFamily="49" charset="-122"/>
                <a:cs typeface="+mn-cs"/>
              </a:rPr>
              <a:t>= 0, 1, 2, 3, …, 399</a:t>
            </a:r>
            <a:r>
              <a:rPr lang="zh-CN" altLang="en-US" sz="1200" kern="1200" dirty="0">
                <a:solidFill>
                  <a:schemeClr val="tx1"/>
                </a:solidFill>
                <a:latin typeface="+mn-lt"/>
                <a:ea typeface="仿宋" pitchFamily="49" charset="-122"/>
                <a:cs typeface="+mn-cs"/>
              </a:rPr>
              <a:t>）都计算乘积</a:t>
            </a:r>
            <a:r>
              <a:rPr lang="en-US" altLang="zh-CN" sz="1200" i="1" kern="1200" dirty="0">
                <a:solidFill>
                  <a:schemeClr val="tx1"/>
                </a:solidFill>
                <a:latin typeface="+mn-lt"/>
                <a:ea typeface="仿宋" pitchFamily="49" charset="-122"/>
                <a:cs typeface="+mn-cs"/>
              </a:rPr>
              <a:t>f</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h</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x</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，然后将这些乘积相加后除以常数</a:t>
            </a:r>
            <a:r>
              <a:rPr lang="en-US" altLang="zh-CN" sz="1200" i="1" kern="1200" dirty="0">
                <a:solidFill>
                  <a:schemeClr val="tx1"/>
                </a:solidFill>
                <a:latin typeface="+mn-lt"/>
                <a:ea typeface="仿宋" pitchFamily="49" charset="-122"/>
                <a:cs typeface="+mn-cs"/>
              </a:rPr>
              <a:t>M</a:t>
            </a:r>
            <a:r>
              <a:rPr lang="zh-CN" altLang="en-US" sz="1200" kern="1200" dirty="0">
                <a:solidFill>
                  <a:schemeClr val="tx1"/>
                </a:solidFill>
                <a:latin typeface="+mn-lt"/>
                <a:ea typeface="仿宋" pitchFamily="49" charset="-122"/>
                <a:cs typeface="+mn-cs"/>
              </a:rPr>
              <a:t>（</a:t>
            </a:r>
            <a:r>
              <a:rPr lang="en-US" altLang="zh-CN" sz="1200" kern="1200" dirty="0">
                <a:solidFill>
                  <a:schemeClr val="tx1"/>
                </a:solidFill>
                <a:latin typeface="+mn-lt"/>
                <a:ea typeface="仿宋" pitchFamily="49" charset="-122"/>
                <a:cs typeface="+mn-cs"/>
              </a:rPr>
              <a:t>=400</a:t>
            </a:r>
            <a:r>
              <a:rPr lang="zh-CN" altLang="en-US" sz="1200" kern="1200" dirty="0">
                <a:solidFill>
                  <a:schemeClr val="tx1"/>
                </a:solidFill>
                <a:latin typeface="+mn-lt"/>
                <a:ea typeface="仿宋" pitchFamily="49" charset="-122"/>
                <a:cs typeface="+mn-cs"/>
              </a:rPr>
              <a:t>），就得到在位移</a:t>
            </a:r>
            <a:r>
              <a:rPr lang="en-US" altLang="zh-CN" sz="1200" i="1" kern="1200" dirty="0">
                <a:solidFill>
                  <a:schemeClr val="tx1"/>
                </a:solidFill>
                <a:latin typeface="+mn-lt"/>
                <a:ea typeface="仿宋" pitchFamily="49" charset="-122"/>
                <a:cs typeface="+mn-cs"/>
              </a:rPr>
              <a:t>x</a:t>
            </a:r>
            <a:r>
              <a:rPr lang="zh-CN" altLang="en-US" sz="1200" kern="1200" dirty="0">
                <a:solidFill>
                  <a:schemeClr val="tx1"/>
                </a:solidFill>
                <a:latin typeface="+mn-lt"/>
                <a:ea typeface="仿宋" pitchFamily="49" charset="-122"/>
                <a:cs typeface="+mn-cs"/>
              </a:rPr>
              <a:t>下的卷积。</a:t>
            </a:r>
          </a:p>
          <a:p>
            <a:r>
              <a:rPr lang="zh-CN" altLang="en-US" sz="1200" kern="1200" dirty="0">
                <a:solidFill>
                  <a:schemeClr val="tx1"/>
                </a:solidFill>
                <a:latin typeface="+mn-lt"/>
                <a:ea typeface="仿宋" pitchFamily="49" charset="-122"/>
                <a:cs typeface="+mn-cs"/>
              </a:rPr>
              <a:t>步骤</a:t>
            </a:r>
            <a:r>
              <a:rPr lang="en-US" altLang="zh-CN" sz="1200" kern="1200" dirty="0">
                <a:solidFill>
                  <a:schemeClr val="tx1"/>
                </a:solidFill>
                <a:latin typeface="+mn-lt"/>
                <a:ea typeface="仿宋" pitchFamily="49" charset="-122"/>
                <a:cs typeface="+mn-cs"/>
              </a:rPr>
              <a:t>4</a:t>
            </a:r>
            <a:r>
              <a:rPr lang="zh-CN" altLang="en-US" sz="1200" kern="1200" dirty="0">
                <a:solidFill>
                  <a:schemeClr val="tx1"/>
                </a:solidFill>
                <a:latin typeface="+mn-lt"/>
                <a:ea typeface="仿宋" pitchFamily="49" charset="-122"/>
                <a:cs typeface="+mn-cs"/>
              </a:rPr>
              <a:t>：</a:t>
            </a:r>
          </a:p>
          <a:p>
            <a:r>
              <a:rPr lang="zh-CN" altLang="en-US" sz="1200" kern="1200" dirty="0">
                <a:solidFill>
                  <a:schemeClr val="tx1"/>
                </a:solidFill>
                <a:latin typeface="+mn-lt"/>
                <a:ea typeface="仿宋" pitchFamily="49" charset="-122"/>
                <a:cs typeface="+mn-cs"/>
              </a:rPr>
              <a:t>       对</a:t>
            </a:r>
            <a:r>
              <a:rPr lang="zh-CN" altLang="en-US" sz="1200" kern="1200" dirty="0">
                <a:solidFill>
                  <a:srgbClr val="FF3300"/>
                </a:solidFill>
                <a:latin typeface="+mn-lt"/>
                <a:ea typeface="仿宋" pitchFamily="49" charset="-122"/>
                <a:cs typeface="+mn-cs"/>
              </a:rPr>
              <a:t>有效范围</a:t>
            </a:r>
            <a:r>
              <a:rPr lang="zh-CN" altLang="en-US" sz="1200" kern="1200" dirty="0">
                <a:solidFill>
                  <a:schemeClr val="tx1"/>
                </a:solidFill>
                <a:latin typeface="+mn-lt"/>
                <a:ea typeface="仿宋" pitchFamily="49" charset="-122"/>
                <a:cs typeface="+mn-cs"/>
              </a:rPr>
              <a:t>内的所有位移</a:t>
            </a:r>
            <a:r>
              <a:rPr lang="en-US" altLang="zh-CN" sz="1200" i="1" kern="1200" dirty="0">
                <a:solidFill>
                  <a:schemeClr val="tx1"/>
                </a:solidFill>
                <a:latin typeface="+mn-lt"/>
                <a:ea typeface="仿宋" pitchFamily="49" charset="-122"/>
                <a:cs typeface="+mn-cs"/>
              </a:rPr>
              <a:t>x</a:t>
            </a:r>
            <a:r>
              <a:rPr lang="zh-CN" altLang="en-US" sz="1200" kern="1200" dirty="0">
                <a:solidFill>
                  <a:schemeClr val="tx1"/>
                </a:solidFill>
                <a:latin typeface="+mn-lt"/>
                <a:ea typeface="仿宋" pitchFamily="49" charset="-122"/>
                <a:cs typeface="+mn-cs"/>
              </a:rPr>
              <a:t>均计算一个卷积，这样，所有这些值就形成了一条曲线。</a:t>
            </a:r>
          </a:p>
          <a:p>
            <a:endParaRPr lang="en-US" dirty="0"/>
          </a:p>
        </p:txBody>
      </p:sp>
    </p:spTree>
    <p:extLst>
      <p:ext uri="{BB962C8B-B14F-4D97-AF65-F5344CB8AC3E}">
        <p14:creationId xmlns:p14="http://schemas.microsoft.com/office/powerpoint/2010/main" val="2239718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A4036E0-CD3B-4ABC-B25B-AE968832FE26}" type="slidenum">
              <a:rPr lang="en-US" altLang="zh-CN" sz="1200" smtClean="0"/>
              <a:pPr eaLnBrk="1" hangingPunct="1"/>
              <a:t>54</a:t>
            </a:fld>
            <a:endParaRPr lang="en-US" altLang="zh-CN"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79954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5CD1100-D2B6-4260-B4BC-D4A83B83069B}" type="slidenum">
              <a:rPr lang="en-US" altLang="zh-CN" sz="1200" smtClean="0"/>
              <a:pPr eaLnBrk="1" hangingPunct="1"/>
              <a:t>55</a:t>
            </a:fld>
            <a:endParaRPr lang="en-US" altLang="zh-CN"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华文仿宋" pitchFamily="2" charset="-122"/>
                <a:ea typeface="华文仿宋" pitchFamily="2" charset="-122"/>
              </a:rPr>
              <a:t>两个函数的卷积也是一个函数，变量是</a:t>
            </a:r>
            <a:r>
              <a:rPr lang="en-US" altLang="zh-CN" i="1" dirty="0">
                <a:latin typeface="华文仿宋" pitchFamily="2" charset="-122"/>
                <a:ea typeface="华文仿宋" pitchFamily="2" charset="-122"/>
              </a:rPr>
              <a:t>x</a:t>
            </a:r>
            <a:r>
              <a:rPr lang="zh-CN" altLang="en-US">
                <a:latin typeface="华文仿宋" pitchFamily="2" charset="-122"/>
                <a:ea typeface="华文仿宋" pitchFamily="2" charset="-122"/>
              </a:rPr>
              <a:t>。</a:t>
            </a:r>
            <a:endParaRPr lang="zh-CN" altLang="zh-CN">
              <a:ea typeface="宋体" charset="-122"/>
            </a:endParaRPr>
          </a:p>
        </p:txBody>
      </p:sp>
    </p:spTree>
    <p:extLst>
      <p:ext uri="{BB962C8B-B14F-4D97-AF65-F5344CB8AC3E}">
        <p14:creationId xmlns:p14="http://schemas.microsoft.com/office/powerpoint/2010/main" val="4179479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FDB15D6-6392-42F1-9BE5-513F5405C0EE}" type="slidenum">
              <a:rPr lang="en-US" altLang="zh-CN" sz="1200" smtClean="0"/>
              <a:pPr eaLnBrk="1" hangingPunct="1"/>
              <a:t>56</a:t>
            </a:fld>
            <a:endParaRPr lang="en-US" altLang="zh-CN"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95046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a:spLocks noGrp="1" noRot="1" noChangeAspect="1"/>
          </p:cNvSpPr>
          <p:nvPr>
            <p:ph type="sldImg"/>
          </p:nvPr>
        </p:nvSpPr>
        <p:spPr>
          <a:prstGeom prst="rect">
            <a:avLst/>
          </a:prstGeom>
        </p:spPr>
        <p:txBody>
          <a:bodyPr/>
          <a:lstStyle/>
          <a:p>
            <a:endParaRPr/>
          </a:p>
        </p:txBody>
      </p:sp>
      <p:sp>
        <p:nvSpPr>
          <p:cNvPr id="1347" name="Shape 1347"/>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r>
              <a:t>确定坐标变换函数，根据变换函数产生中间帧。</a:t>
            </a:r>
          </a:p>
        </p:txBody>
      </p:sp>
    </p:spTree>
    <p:extLst>
      <p:ext uri="{BB962C8B-B14F-4D97-AF65-F5344CB8AC3E}">
        <p14:creationId xmlns:p14="http://schemas.microsoft.com/office/powerpoint/2010/main" val="1622495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0CF83FE-FB1A-49A9-8984-87B7307278FC}" type="slidenum">
              <a:rPr lang="en-US" altLang="zh-CN" sz="1200" smtClean="0"/>
              <a:pPr eaLnBrk="1" hangingPunct="1"/>
              <a:t>57</a:t>
            </a:fld>
            <a:endParaRPr lang="en-US" altLang="zh-CN"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39304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501FD5F-3DF1-43ED-B20C-CBA903D2EBA0}" type="slidenum">
              <a:rPr lang="en-US" altLang="zh-CN" sz="1200" smtClean="0"/>
              <a:pPr eaLnBrk="1" hangingPunct="1"/>
              <a:t>58</a:t>
            </a:fld>
            <a:endParaRPr lang="en-US" altLang="zh-CN"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886280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56675D74-5B3E-4CE7-85C5-A8CF6D962B29}" type="slidenum">
              <a:rPr lang="en-US" altLang="zh-CN" sz="1200" smtClean="0"/>
              <a:pPr eaLnBrk="1" hangingPunct="1"/>
              <a:t>60</a:t>
            </a:fld>
            <a:endParaRPr lang="en-US" altLang="zh-CN"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000" kern="1200" dirty="0">
                <a:solidFill>
                  <a:schemeClr val="tx1"/>
                </a:solidFill>
                <a:latin typeface="+mn-lt"/>
                <a:ea typeface="楷体" pitchFamily="49" charset="-122"/>
                <a:cs typeface="+mn-cs"/>
              </a:rPr>
              <a:t>滤波器是一个大小为</a:t>
            </a:r>
            <a:r>
              <a:rPr lang="en-US" altLang="zh-CN" sz="1000" kern="1200" dirty="0">
                <a:solidFill>
                  <a:schemeClr val="tx1"/>
                </a:solidFill>
                <a:latin typeface="+mn-lt"/>
                <a:ea typeface="楷体" pitchFamily="49" charset="-122"/>
                <a:cs typeface="+mn-cs"/>
              </a:rPr>
              <a:t>M×N</a:t>
            </a:r>
            <a:r>
              <a:rPr lang="zh-CN" altLang="en-US" sz="1000" kern="1200" dirty="0">
                <a:solidFill>
                  <a:schemeClr val="tx1"/>
                </a:solidFill>
                <a:latin typeface="+mn-lt"/>
                <a:ea typeface="楷体" pitchFamily="49" charset="-122"/>
                <a:cs typeface="+mn-cs"/>
              </a:rPr>
              <a:t>的窗口，窗口中的元素与原图像的处于窗口内的像素进行某种运算，结果作为新图像的一个像素。当窗口滑过原图像并完成上述运算之后，就能够得到一幅新图像。</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滤波器的别名：滤波器、掩模、核、模板，窗口</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滤波器子图像中的值是系数值，而不是像素值，它代表了影响新像素产生的权重。 </a:t>
            </a:r>
          </a:p>
          <a:p>
            <a:pPr eaLnBrk="1" hangingPunct="1"/>
            <a:endParaRPr lang="zh-CN" altLang="zh-CN" dirty="0">
              <a:ea typeface="宋体" charset="-122"/>
            </a:endParaRPr>
          </a:p>
        </p:txBody>
      </p:sp>
    </p:spTree>
    <p:extLst>
      <p:ext uri="{BB962C8B-B14F-4D97-AF65-F5344CB8AC3E}">
        <p14:creationId xmlns:p14="http://schemas.microsoft.com/office/powerpoint/2010/main" val="992292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4BE11F96-3F2B-4023-8AF3-9DA78ED80FFA}" type="slidenum">
              <a:rPr lang="en-US" altLang="zh-CN" sz="1200" smtClean="0"/>
              <a:pPr eaLnBrk="1" hangingPunct="1"/>
              <a:t>61</a:t>
            </a:fld>
            <a:endParaRPr lang="en-US" altLang="zh-CN"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rgbClr val="0000FF"/>
                </a:solidFill>
                <a:latin typeface="+mn-lt"/>
                <a:ea typeface="楷体" pitchFamily="49" charset="-122"/>
                <a:cs typeface="+mn-cs"/>
              </a:rPr>
              <a:t>在待处理图像中逐点移动掩模，在每一点</a:t>
            </a:r>
            <a:r>
              <a:rPr lang="en-US" altLang="zh-CN" sz="1200" kern="1200" dirty="0">
                <a:solidFill>
                  <a:srgbClr val="0000FF"/>
                </a:solidFill>
                <a:latin typeface="+mn-lt"/>
                <a:ea typeface="楷体" pitchFamily="49" charset="-122"/>
                <a:cs typeface="+mn-cs"/>
              </a:rPr>
              <a:t>(</a:t>
            </a:r>
            <a:r>
              <a:rPr lang="en-US" altLang="zh-CN" sz="1200" i="1" kern="1200" dirty="0" err="1">
                <a:solidFill>
                  <a:srgbClr val="0000FF"/>
                </a:solidFill>
                <a:latin typeface="+mn-lt"/>
                <a:ea typeface="楷体" pitchFamily="49" charset="-122"/>
                <a:cs typeface="+mn-cs"/>
              </a:rPr>
              <a:t>x</a:t>
            </a:r>
            <a:r>
              <a:rPr lang="en-US" altLang="zh-CN" sz="1200" kern="1200" dirty="0" err="1">
                <a:solidFill>
                  <a:srgbClr val="0000FF"/>
                </a:solidFill>
                <a:latin typeface="+mn-lt"/>
                <a:ea typeface="楷体" pitchFamily="49" charset="-122"/>
                <a:cs typeface="+mn-cs"/>
              </a:rPr>
              <a:t>,</a:t>
            </a:r>
            <a:r>
              <a:rPr lang="en-US" altLang="zh-CN" sz="1200" i="1" kern="1200" dirty="0" err="1">
                <a:solidFill>
                  <a:srgbClr val="0000FF"/>
                </a:solidFill>
                <a:latin typeface="+mn-lt"/>
                <a:ea typeface="楷体" pitchFamily="49" charset="-122"/>
                <a:cs typeface="+mn-cs"/>
              </a:rPr>
              <a:t>y</a:t>
            </a:r>
            <a:r>
              <a:rPr lang="en-US" altLang="zh-CN" sz="1200" kern="1200" dirty="0">
                <a:solidFill>
                  <a:srgbClr val="0000FF"/>
                </a:solidFill>
                <a:latin typeface="+mn-lt"/>
                <a:ea typeface="楷体" pitchFamily="49" charset="-122"/>
                <a:cs typeface="+mn-cs"/>
              </a:rPr>
              <a:t>)</a:t>
            </a:r>
            <a:r>
              <a:rPr lang="zh-CN" altLang="en-US" sz="1200" kern="1200" dirty="0">
                <a:solidFill>
                  <a:srgbClr val="0000FF"/>
                </a:solidFill>
                <a:latin typeface="+mn-lt"/>
                <a:ea typeface="楷体" pitchFamily="49" charset="-122"/>
                <a:cs typeface="+mn-cs"/>
              </a:rPr>
              <a:t>处，滤波器在该点的</a:t>
            </a:r>
            <a:r>
              <a:rPr lang="zh-CN" altLang="en-US" sz="1200" kern="1200" dirty="0">
                <a:solidFill>
                  <a:srgbClr val="FF3300"/>
                </a:solidFill>
                <a:latin typeface="+mn-lt"/>
                <a:ea typeface="楷体" pitchFamily="49" charset="-122"/>
                <a:cs typeface="+mn-cs"/>
              </a:rPr>
              <a:t>响应</a:t>
            </a:r>
            <a:r>
              <a:rPr lang="zh-CN" altLang="en-US" sz="1200" kern="1200" dirty="0">
                <a:solidFill>
                  <a:srgbClr val="0000FF"/>
                </a:solidFill>
                <a:latin typeface="+mn-lt"/>
                <a:ea typeface="楷体" pitchFamily="49" charset="-122"/>
                <a:cs typeface="+mn-cs"/>
              </a:rPr>
              <a:t>通过实现定义的关系来计算。对于线性空间滤波，其响应由滤波器系数与滤波掩模扫过区域的对应像素值的乘积之和给出。 </a:t>
            </a:r>
          </a:p>
          <a:p>
            <a:pPr eaLnBrk="1" hangingPunct="1"/>
            <a:endParaRPr lang="zh-CN" altLang="zh-CN" dirty="0">
              <a:ea typeface="宋体" charset="-122"/>
            </a:endParaRPr>
          </a:p>
        </p:txBody>
      </p:sp>
    </p:spTree>
    <p:extLst>
      <p:ext uri="{BB962C8B-B14F-4D97-AF65-F5344CB8AC3E}">
        <p14:creationId xmlns:p14="http://schemas.microsoft.com/office/powerpoint/2010/main" val="799498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D7560CB-88EF-4777-86C4-E5746AB3E18D}" type="slidenum">
              <a:rPr lang="en-US" altLang="zh-CN" sz="1200" smtClean="0"/>
              <a:pPr eaLnBrk="1" hangingPunct="1"/>
              <a:t>62</a:t>
            </a:fld>
            <a:endParaRPr lang="en-US" altLang="zh-CN"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楷体" pitchFamily="49" charset="-122"/>
                <a:cs typeface="+mn-cs"/>
              </a:rPr>
              <a:t>相当于以</a:t>
            </a:r>
            <a:r>
              <a:rPr lang="en-US" altLang="zh-CN" sz="1200" kern="1200" dirty="0">
                <a:solidFill>
                  <a:schemeClr val="tx1"/>
                </a:solidFill>
                <a:latin typeface="+mn-lt"/>
                <a:ea typeface="楷体" pitchFamily="49" charset="-122"/>
                <a:cs typeface="+mn-cs"/>
              </a:rPr>
              <a:t>x</a:t>
            </a:r>
            <a:r>
              <a:rPr lang="zh-CN" altLang="en-US" sz="1200" kern="1200" dirty="0">
                <a:solidFill>
                  <a:schemeClr val="tx1"/>
                </a:solidFill>
                <a:latin typeface="+mn-lt"/>
                <a:ea typeface="楷体" pitchFamily="49" charset="-122"/>
                <a:cs typeface="+mn-cs"/>
              </a:rPr>
              <a:t>为中心求和</a:t>
            </a:r>
          </a:p>
          <a:p>
            <a:pPr eaLnBrk="1" hangingPunct="1"/>
            <a:endParaRPr lang="zh-CN" altLang="zh-CN" dirty="0">
              <a:ea typeface="宋体" charset="-122"/>
            </a:endParaRPr>
          </a:p>
        </p:txBody>
      </p:sp>
    </p:spTree>
    <p:extLst>
      <p:ext uri="{BB962C8B-B14F-4D97-AF65-F5344CB8AC3E}">
        <p14:creationId xmlns:p14="http://schemas.microsoft.com/office/powerpoint/2010/main" val="3441703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2103845-58F6-49CB-A9DC-38755F218549}" type="slidenum">
              <a:rPr lang="en-US" altLang="zh-CN" sz="1200" smtClean="0"/>
              <a:pPr eaLnBrk="1" hangingPunct="1"/>
              <a:t>63</a:t>
            </a:fld>
            <a:endParaRPr lang="en-US" altLang="zh-CN"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通常，掩模的长宽都为奇数。假设分别为</a:t>
            </a:r>
            <a:r>
              <a:rPr lang="en-US" altLang="zh-CN" sz="1000" kern="1200" dirty="0">
                <a:solidFill>
                  <a:schemeClr val="tx1"/>
                </a:solidFill>
                <a:latin typeface="+mn-lt"/>
                <a:ea typeface="楷体" pitchFamily="49" charset="-122"/>
                <a:cs typeface="+mn-cs"/>
              </a:rPr>
              <a:t>2</a:t>
            </a:r>
            <a:r>
              <a:rPr lang="en-US" altLang="zh-CN" sz="1000" i="1" kern="1200" dirty="0">
                <a:solidFill>
                  <a:schemeClr val="tx1"/>
                </a:solidFill>
                <a:latin typeface="+mn-lt"/>
                <a:ea typeface="楷体" pitchFamily="49" charset="-122"/>
                <a:cs typeface="+mn-cs"/>
              </a:rPr>
              <a:t>a</a:t>
            </a:r>
            <a:r>
              <a:rPr lang="en-US" altLang="zh-CN" sz="1000" kern="1200" dirty="0">
                <a:solidFill>
                  <a:schemeClr val="tx1"/>
                </a:solidFill>
                <a:latin typeface="+mn-lt"/>
                <a:ea typeface="楷体" pitchFamily="49" charset="-122"/>
                <a:cs typeface="+mn-cs"/>
              </a:rPr>
              <a:t>+1</a:t>
            </a:r>
            <a:r>
              <a:rPr lang="zh-CN" altLang="en-US" sz="1000" kern="1200" dirty="0">
                <a:solidFill>
                  <a:schemeClr val="tx1"/>
                </a:solidFill>
                <a:latin typeface="+mn-lt"/>
                <a:ea typeface="楷体" pitchFamily="49" charset="-122"/>
                <a:cs typeface="+mn-cs"/>
              </a:rPr>
              <a:t>和</a:t>
            </a:r>
            <a:r>
              <a:rPr lang="en-US" altLang="zh-CN" sz="1000" kern="1200" dirty="0">
                <a:solidFill>
                  <a:schemeClr val="tx1"/>
                </a:solidFill>
                <a:latin typeface="+mn-lt"/>
                <a:ea typeface="楷体" pitchFamily="49" charset="-122"/>
                <a:cs typeface="+mn-cs"/>
              </a:rPr>
              <a:t>2</a:t>
            </a:r>
            <a:r>
              <a:rPr lang="en-US" altLang="zh-CN" sz="1000" i="1" kern="1200" dirty="0">
                <a:solidFill>
                  <a:schemeClr val="tx1"/>
                </a:solidFill>
                <a:latin typeface="+mn-lt"/>
                <a:ea typeface="楷体" pitchFamily="49" charset="-122"/>
                <a:cs typeface="+mn-cs"/>
              </a:rPr>
              <a:t>b</a:t>
            </a:r>
            <a:r>
              <a:rPr lang="en-US" altLang="zh-CN" sz="1000" kern="1200" dirty="0">
                <a:solidFill>
                  <a:schemeClr val="tx1"/>
                </a:solidFill>
                <a:latin typeface="+mn-lt"/>
                <a:ea typeface="楷体" pitchFamily="49" charset="-122"/>
                <a:cs typeface="+mn-cs"/>
              </a:rPr>
              <a:t>+1</a:t>
            </a:r>
            <a:r>
              <a:rPr lang="zh-CN" altLang="en-US" sz="1000" kern="1200" dirty="0">
                <a:solidFill>
                  <a:schemeClr val="tx1"/>
                </a:solidFill>
                <a:latin typeface="+mn-lt"/>
                <a:ea typeface="楷体" pitchFamily="49" charset="-122"/>
                <a:cs typeface="+mn-cs"/>
              </a:rPr>
              <a:t>。当窗口中心处于像素</a:t>
            </a:r>
            <a:r>
              <a:rPr lang="en-US" altLang="zh-CN" sz="1000" kern="1200" dirty="0">
                <a:solidFill>
                  <a:schemeClr val="tx1"/>
                </a:solidFill>
                <a:latin typeface="+mn-lt"/>
                <a:ea typeface="楷体" pitchFamily="49" charset="-122"/>
                <a:cs typeface="+mn-cs"/>
              </a:rPr>
              <a:t>(</a:t>
            </a:r>
            <a:r>
              <a:rPr lang="en-US" altLang="zh-CN" sz="1000" i="1" kern="1200" dirty="0" err="1">
                <a:solidFill>
                  <a:schemeClr val="tx1"/>
                </a:solidFill>
                <a:latin typeface="+mn-lt"/>
                <a:ea typeface="楷体" pitchFamily="49" charset="-122"/>
                <a:cs typeface="+mn-cs"/>
              </a:rPr>
              <a:t>x</a:t>
            </a:r>
            <a:r>
              <a:rPr lang="en-US" altLang="zh-CN" sz="1000" kern="1200" dirty="0" err="1">
                <a:solidFill>
                  <a:schemeClr val="tx1"/>
                </a:solidFill>
                <a:latin typeface="+mn-lt"/>
                <a:ea typeface="楷体" pitchFamily="49" charset="-122"/>
                <a:cs typeface="+mn-cs"/>
              </a:rPr>
              <a:t>,</a:t>
            </a:r>
            <a:r>
              <a:rPr lang="en-US" altLang="zh-CN" sz="1000" i="1" kern="1200" dirty="0" err="1">
                <a:solidFill>
                  <a:schemeClr val="tx1"/>
                </a:solidFill>
                <a:latin typeface="+mn-lt"/>
                <a:ea typeface="楷体" pitchFamily="49" charset="-122"/>
                <a:cs typeface="+mn-cs"/>
              </a:rPr>
              <a:t>y</a:t>
            </a:r>
            <a:r>
              <a:rPr lang="en-US" altLang="zh-CN" sz="1000" kern="1200" dirty="0">
                <a:solidFill>
                  <a:schemeClr val="tx1"/>
                </a:solidFill>
                <a:latin typeface="+mn-lt"/>
                <a:ea typeface="楷体" pitchFamily="49" charset="-122"/>
                <a:cs typeface="+mn-cs"/>
              </a:rPr>
              <a:t>)</a:t>
            </a:r>
            <a:r>
              <a:rPr lang="zh-CN" altLang="en-US" sz="1000" kern="1200" dirty="0">
                <a:solidFill>
                  <a:schemeClr val="tx1"/>
                </a:solidFill>
                <a:latin typeface="+mn-lt"/>
                <a:ea typeface="楷体" pitchFamily="49" charset="-122"/>
                <a:cs typeface="+mn-cs"/>
              </a:rPr>
              <a:t>处时，新的像素值为：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对图像</a:t>
            </a:r>
            <a:r>
              <a:rPr lang="en-US" altLang="zh-CN" sz="1000" i="1" kern="1200" dirty="0">
                <a:solidFill>
                  <a:schemeClr val="tx1"/>
                </a:solidFill>
                <a:latin typeface="+mn-lt"/>
                <a:ea typeface="楷体" pitchFamily="49" charset="-122"/>
                <a:cs typeface="+mn-cs"/>
              </a:rPr>
              <a:t>f</a:t>
            </a:r>
            <a:r>
              <a:rPr lang="zh-CN" altLang="en-US" sz="1000" kern="1200" dirty="0">
                <a:solidFill>
                  <a:schemeClr val="tx1"/>
                </a:solidFill>
                <a:latin typeface="+mn-lt"/>
                <a:ea typeface="楷体" pitchFamily="49" charset="-122"/>
                <a:cs typeface="+mn-cs"/>
              </a:rPr>
              <a:t>中所有像素都与掩模进行运算之后，最终产生一幅新图像</a:t>
            </a:r>
            <a:r>
              <a:rPr lang="en-US" altLang="zh-CN" sz="1000" i="1" kern="1200" dirty="0">
                <a:solidFill>
                  <a:schemeClr val="tx1"/>
                </a:solidFill>
                <a:latin typeface="+mn-lt"/>
                <a:ea typeface="楷体" pitchFamily="49" charset="-122"/>
                <a:cs typeface="+mn-cs"/>
              </a:rPr>
              <a:t>g</a:t>
            </a:r>
            <a:r>
              <a:rPr lang="zh-CN" altLang="en-US" sz="1000" kern="1200" dirty="0">
                <a:solidFill>
                  <a:schemeClr val="tx1"/>
                </a:solidFill>
                <a:latin typeface="+mn-lt"/>
                <a:ea typeface="楷体" pitchFamily="49" charset="-122"/>
                <a:cs typeface="+mn-cs"/>
              </a:rPr>
              <a:t>。</a:t>
            </a:r>
          </a:p>
          <a:p>
            <a:pPr eaLnBrk="1" hangingPunct="1"/>
            <a:endParaRPr lang="zh-CN" altLang="zh-CN" dirty="0">
              <a:ea typeface="宋体" charset="-122"/>
            </a:endParaRPr>
          </a:p>
        </p:txBody>
      </p:sp>
    </p:spTree>
    <p:extLst>
      <p:ext uri="{BB962C8B-B14F-4D97-AF65-F5344CB8AC3E}">
        <p14:creationId xmlns:p14="http://schemas.microsoft.com/office/powerpoint/2010/main" val="145980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DA4D4502-F737-4C66-A609-721AE147074B}" type="slidenum">
              <a:rPr lang="en-US" altLang="zh-CN" sz="1200" smtClean="0"/>
              <a:pPr eaLnBrk="1" hangingPunct="1"/>
              <a:t>64</a:t>
            </a:fld>
            <a:endParaRPr lang="en-US" altLang="zh-CN"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910119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87C8ED9-BEB2-48B4-8E54-398E8B38BE5C}" type="slidenum">
              <a:rPr lang="en-US" altLang="zh-CN" sz="1200" smtClean="0"/>
              <a:pPr eaLnBrk="1" hangingPunct="1"/>
              <a:t>65</a:t>
            </a:fld>
            <a:endParaRPr lang="en-US" altLang="zh-CN"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itchFamily="49" charset="-122"/>
                <a:ea typeface="楷体" pitchFamily="49" charset="-122"/>
              </a:rPr>
              <a:t>图像在传输过程中，由于传输信道、采样系统质量较差，或受各种干扰的影响，而造成图像毛糙，此时，就需对图像进行平滑处理。平滑可以抑制高频成分，但也使图像变得模糊。 </a:t>
            </a:r>
          </a:p>
          <a:p>
            <a:pPr eaLnBrk="1" hangingPunct="1"/>
            <a:endParaRPr lang="zh-CN" altLang="zh-CN" dirty="0">
              <a:ea typeface="宋体" charset="-122"/>
            </a:endParaRPr>
          </a:p>
        </p:txBody>
      </p:sp>
    </p:spTree>
    <p:extLst>
      <p:ext uri="{BB962C8B-B14F-4D97-AF65-F5344CB8AC3E}">
        <p14:creationId xmlns:p14="http://schemas.microsoft.com/office/powerpoint/2010/main" val="666602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A364EA5F-CA35-469C-9F0C-5E06890DBC6C}" type="slidenum">
              <a:rPr lang="en-US" altLang="zh-CN" sz="1200" smtClean="0"/>
              <a:pPr eaLnBrk="1" hangingPunct="1"/>
              <a:t>66</a:t>
            </a:fld>
            <a:endParaRPr lang="en-US" altLang="zh-CN"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a:latin typeface="楷体" pitchFamily="49" charset="-122"/>
                <a:ea typeface="楷体" pitchFamily="49" charset="-122"/>
              </a:rPr>
              <a:t> </a:t>
            </a:r>
            <a:r>
              <a:rPr lang="zh-CN" altLang="en-US" sz="1200" dirty="0">
                <a:latin typeface="楷体" pitchFamily="49" charset="-122"/>
                <a:ea typeface="楷体" pitchFamily="49" charset="-122"/>
              </a:rPr>
              <a:t>平滑空间滤波器用于模糊处理和减少噪声。模糊处理经常用于预处理，例如，在提取大的目标之前去除图像中一些琐碎的细节，桥接直线或曲线的缝隙。 </a:t>
            </a:r>
            <a:endParaRPr lang="zh-CN" altLang="zh-CN" dirty="0">
              <a:ea typeface="宋体" charset="-122"/>
            </a:endParaRPr>
          </a:p>
        </p:txBody>
      </p:sp>
    </p:spTree>
    <p:extLst>
      <p:ext uri="{BB962C8B-B14F-4D97-AF65-F5344CB8AC3E}">
        <p14:creationId xmlns:p14="http://schemas.microsoft.com/office/powerpoint/2010/main" val="1018943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7218894-4921-4EA2-80E6-E167704AACB2}" type="slidenum">
              <a:rPr lang="en-US" altLang="zh-CN" sz="1200" smtClean="0"/>
              <a:pPr eaLnBrk="1" hangingPunct="1"/>
              <a:t>67</a:t>
            </a:fld>
            <a:endParaRPr lang="en-US" altLang="zh-CN" sz="12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22259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Shape 1384"/>
          <p:cNvSpPr>
            <a:spLocks noGrp="1" noRot="1" noChangeAspect="1"/>
          </p:cNvSpPr>
          <p:nvPr>
            <p:ph type="sldImg"/>
          </p:nvPr>
        </p:nvSpPr>
        <p:spPr>
          <a:prstGeom prst="rect">
            <a:avLst/>
          </a:prstGeom>
        </p:spPr>
        <p:txBody>
          <a:bodyPr/>
          <a:lstStyle/>
          <a:p>
            <a:endParaRPr/>
          </a:p>
        </p:txBody>
      </p:sp>
      <p:sp>
        <p:nvSpPr>
          <p:cNvPr id="1385" name="Shape 1385"/>
          <p:cNvSpPr>
            <a:spLocks noGrp="1"/>
          </p:cNvSpPr>
          <p:nvPr>
            <p:ph type="body" sz="quarter" idx="1"/>
          </p:nvPr>
        </p:nvSpPr>
        <p:spPr>
          <a:prstGeom prst="rect">
            <a:avLst/>
          </a:prstGeom>
        </p:spPr>
        <p:txBody>
          <a:bodyPr/>
          <a:lstStyle/>
          <a:p>
            <a:pPr defTabSz="914400">
              <a:defRPr sz="2400">
                <a:latin typeface="+mj-lt"/>
                <a:ea typeface="+mj-ea"/>
                <a:cs typeface="+mj-cs"/>
                <a:sym typeface="Helvetica"/>
              </a:defRPr>
            </a:pPr>
            <a:r>
              <a:t>视点变换就是求在视点移动后原始图像变换生成的新视图。</a:t>
            </a:r>
          </a:p>
          <a:p>
            <a:pPr lvl="1" indent="457200" defTabSz="914400">
              <a:defRPr sz="2400">
                <a:latin typeface="+mj-lt"/>
                <a:ea typeface="+mj-ea"/>
                <a:cs typeface="+mj-cs"/>
                <a:sym typeface="Helvetica"/>
              </a:defRPr>
            </a:pPr>
            <a:r>
              <a:t>在用相机拍摄物体时，保持物体的位置不动，而将相机移离物体，这就相当于</a:t>
            </a:r>
            <a:r>
              <a:rPr b="1"/>
              <a:t>视点变换；</a:t>
            </a:r>
          </a:p>
          <a:p>
            <a:pPr lvl="1" indent="457200" defTabSz="914400">
              <a:defRPr sz="2400">
                <a:latin typeface="+mj-lt"/>
                <a:ea typeface="+mj-ea"/>
                <a:cs typeface="+mj-cs"/>
                <a:sym typeface="Helvetica"/>
              </a:defRPr>
            </a:pPr>
            <a:r>
              <a:t>如果我们保持相机固定位置，将物体移离相机，这就相当于</a:t>
            </a:r>
            <a:r>
              <a:rPr b="1"/>
              <a:t>模型转换</a:t>
            </a:r>
            <a:r>
              <a:t>。</a:t>
            </a:r>
          </a:p>
          <a:p>
            <a:pPr defTabSz="914400">
              <a:defRPr sz="2400">
                <a:latin typeface="+mj-lt"/>
                <a:ea typeface="+mj-ea"/>
                <a:cs typeface="+mj-cs"/>
                <a:sym typeface="Helvetica"/>
              </a:defRPr>
            </a:pPr>
            <a:r>
              <a:t>视点变形要求对物体有三维坐标知识。</a:t>
            </a:r>
          </a:p>
        </p:txBody>
      </p:sp>
    </p:spTree>
    <p:extLst>
      <p:ext uri="{BB962C8B-B14F-4D97-AF65-F5344CB8AC3E}">
        <p14:creationId xmlns:p14="http://schemas.microsoft.com/office/powerpoint/2010/main" val="3583633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5FC3DB02-5A64-4F4B-AC66-7ADA234851C2}" type="slidenum">
              <a:rPr lang="en-US" altLang="zh-CN" sz="1200" smtClean="0"/>
              <a:pPr eaLnBrk="1" hangingPunct="1"/>
              <a:t>68</a:t>
            </a:fld>
            <a:endParaRPr lang="en-US" altLang="zh-CN"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FF"/>
                </a:solidFill>
                <a:latin typeface="楷体" pitchFamily="49" charset="-122"/>
                <a:ea typeface="楷体" pitchFamily="49" charset="-122"/>
              </a:rPr>
              <a:t>平滑线性空间滤波器的输出是包含在滤波掩模邻域内像素的简单平均值。因此，这些滤波器也称为均值滤波器。</a:t>
            </a:r>
          </a:p>
          <a:p>
            <a:pPr eaLnBrk="1" hangingPunct="1"/>
            <a:endParaRPr lang="zh-CN" altLang="zh-CN" dirty="0">
              <a:ea typeface="宋体" charset="-122"/>
            </a:endParaRPr>
          </a:p>
        </p:txBody>
      </p:sp>
    </p:spTree>
    <p:extLst>
      <p:ext uri="{BB962C8B-B14F-4D97-AF65-F5344CB8AC3E}">
        <p14:creationId xmlns:p14="http://schemas.microsoft.com/office/powerpoint/2010/main" val="2016808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B18BD14-8E02-4448-B98D-67846A1270A7}" type="slidenum">
              <a:rPr lang="en-US" altLang="zh-CN" sz="1200" smtClean="0"/>
              <a:pPr eaLnBrk="1" hangingPunct="1"/>
              <a:t>69</a:t>
            </a:fld>
            <a:endParaRPr lang="en-US" altLang="zh-CN"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FF"/>
                </a:solidFill>
                <a:latin typeface="楷体" pitchFamily="49" charset="-122"/>
                <a:ea typeface="楷体" pitchFamily="49" charset="-122"/>
              </a:rPr>
              <a:t>均值滤波器的主要应用是去除图像中的不相干细节，即那些与滤波掩模尺寸相比更小的像素区域。 </a:t>
            </a:r>
          </a:p>
          <a:p>
            <a:pPr eaLnBrk="1" hangingPunct="1"/>
            <a:endParaRPr lang="zh-CN" altLang="zh-CN" dirty="0">
              <a:ea typeface="宋体" charset="-122"/>
            </a:endParaRPr>
          </a:p>
        </p:txBody>
      </p:sp>
    </p:spTree>
    <p:extLst>
      <p:ext uri="{BB962C8B-B14F-4D97-AF65-F5344CB8AC3E}">
        <p14:creationId xmlns:p14="http://schemas.microsoft.com/office/powerpoint/2010/main" val="3332111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C5A1CA34-1658-4FE3-A4E4-F3A44C55255A}" type="slidenum">
              <a:rPr lang="en-US" altLang="zh-CN" sz="1200" smtClean="0"/>
              <a:pPr eaLnBrk="1" hangingPunct="1"/>
              <a:t>70</a:t>
            </a:fld>
            <a:endParaRPr lang="en-US" altLang="zh-CN"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楷体" pitchFamily="49" charset="-122"/>
                <a:ea typeface="楷体" pitchFamily="49" charset="-122"/>
              </a:rPr>
              <a:t>简单平均，表示窗口中每一个像素对响应的贡献是一样的</a:t>
            </a:r>
            <a:endParaRPr lang="en-US" altLang="zh-CN" dirty="0">
              <a:latin typeface="楷体" pitchFamily="49" charset="-122"/>
              <a:ea typeface="楷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楷体" pitchFamily="49" charset="-122"/>
                <a:ea typeface="楷体" pitchFamily="49" charset="-122"/>
              </a:rPr>
              <a:t>加权平均，表示窗口中的像素对相应的贡献有大小之分。</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楷体" pitchFamily="49" charset="-122"/>
                <a:ea typeface="楷体" pitchFamily="49" charset="-122"/>
              </a:rPr>
              <a:t>两个</a:t>
            </a:r>
            <a:r>
              <a:rPr lang="en-US" altLang="zh-CN" dirty="0">
                <a:latin typeface="楷体" pitchFamily="49" charset="-122"/>
                <a:ea typeface="楷体" pitchFamily="49" charset="-122"/>
              </a:rPr>
              <a:t>3×3</a:t>
            </a:r>
            <a:r>
              <a:rPr lang="zh-CN" altLang="en-US" dirty="0">
                <a:latin typeface="楷体" pitchFamily="49" charset="-122"/>
                <a:ea typeface="楷体" pitchFamily="49" charset="-122"/>
              </a:rPr>
              <a:t>平滑（均值）滤波器掩模，每个掩模前边的乘数等于它的系数值的和，以计算平均值 </a:t>
            </a:r>
          </a:p>
          <a:p>
            <a:pPr eaLnBrk="1" hangingPunct="1"/>
            <a:endParaRPr lang="zh-CN" altLang="zh-CN" dirty="0">
              <a:ea typeface="宋体" charset="-122"/>
            </a:endParaRPr>
          </a:p>
        </p:txBody>
      </p:sp>
    </p:spTree>
    <p:extLst>
      <p:ext uri="{BB962C8B-B14F-4D97-AF65-F5344CB8AC3E}">
        <p14:creationId xmlns:p14="http://schemas.microsoft.com/office/powerpoint/2010/main" val="1682464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24CD1B8-B44C-4EF6-BE8D-B042FC60DD1E}" type="slidenum">
              <a:rPr lang="en-US" altLang="zh-CN" sz="1200" smtClean="0"/>
              <a:pPr eaLnBrk="1" hangingPunct="1"/>
              <a:t>71</a:t>
            </a:fld>
            <a:endParaRPr lang="en-US" altLang="zh-CN"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其中，滤波器大小为</a:t>
            </a:r>
            <a:r>
              <a:rPr lang="en-US" altLang="zh-CN" sz="1000" kern="1200" dirty="0">
                <a:solidFill>
                  <a:schemeClr val="tx1"/>
                </a:solidFill>
                <a:latin typeface="+mn-lt"/>
                <a:ea typeface="楷体" pitchFamily="49" charset="-122"/>
                <a:cs typeface="+mn-cs"/>
              </a:rPr>
              <a:t>(2</a:t>
            </a:r>
            <a:r>
              <a:rPr lang="en-US" altLang="zh-CN" sz="1000" i="1" kern="1200" dirty="0">
                <a:solidFill>
                  <a:schemeClr val="tx1"/>
                </a:solidFill>
                <a:latin typeface="+mn-lt"/>
                <a:ea typeface="楷体" pitchFamily="49" charset="-122"/>
                <a:cs typeface="+mn-cs"/>
              </a:rPr>
              <a:t>a</a:t>
            </a:r>
            <a:r>
              <a:rPr lang="en-US" altLang="zh-CN" sz="1000" kern="1200" dirty="0">
                <a:solidFill>
                  <a:schemeClr val="tx1"/>
                </a:solidFill>
                <a:latin typeface="+mn-lt"/>
                <a:ea typeface="楷体" pitchFamily="49" charset="-122"/>
                <a:cs typeface="+mn-cs"/>
              </a:rPr>
              <a:t>+1) ×(2</a:t>
            </a:r>
            <a:r>
              <a:rPr lang="en-US" altLang="zh-CN" sz="1000" i="1" kern="1200" dirty="0">
                <a:solidFill>
                  <a:schemeClr val="tx1"/>
                </a:solidFill>
                <a:latin typeface="+mn-lt"/>
                <a:ea typeface="楷体" pitchFamily="49" charset="-122"/>
                <a:cs typeface="+mn-cs"/>
              </a:rPr>
              <a:t>b</a:t>
            </a:r>
            <a:r>
              <a:rPr lang="en-US" altLang="zh-CN" sz="1000" kern="1200" dirty="0">
                <a:solidFill>
                  <a:schemeClr val="tx1"/>
                </a:solidFill>
                <a:latin typeface="+mn-lt"/>
                <a:ea typeface="楷体" pitchFamily="49" charset="-122"/>
                <a:cs typeface="+mn-cs"/>
              </a:rPr>
              <a:t>+1)</a:t>
            </a:r>
            <a:r>
              <a:rPr lang="zh-CN" altLang="en-US" sz="1000" kern="1200" dirty="0">
                <a:solidFill>
                  <a:schemeClr val="tx1"/>
                </a:solidFill>
                <a:latin typeface="+mn-lt"/>
                <a:ea typeface="楷体" pitchFamily="49" charset="-122"/>
                <a:cs typeface="+mn-cs"/>
              </a:rPr>
              <a:t>，</a:t>
            </a:r>
            <a:r>
              <a:rPr lang="en-US" altLang="zh-CN" sz="1000" i="1" kern="1200" dirty="0">
                <a:solidFill>
                  <a:schemeClr val="tx1"/>
                </a:solidFill>
                <a:latin typeface="+mn-lt"/>
                <a:ea typeface="楷体" pitchFamily="49" charset="-122"/>
                <a:cs typeface="+mn-cs"/>
              </a:rPr>
              <a:t>w</a:t>
            </a:r>
            <a:r>
              <a:rPr lang="zh-CN" altLang="en-US" sz="1000" kern="1200" dirty="0">
                <a:solidFill>
                  <a:schemeClr val="tx1"/>
                </a:solidFill>
                <a:latin typeface="+mn-lt"/>
                <a:ea typeface="楷体" pitchFamily="49" charset="-122"/>
                <a:cs typeface="+mn-cs"/>
              </a:rPr>
              <a:t>为滤波器，</a:t>
            </a:r>
            <a:r>
              <a:rPr lang="en-US" altLang="zh-CN" sz="1000" i="1" kern="1200" dirty="0">
                <a:solidFill>
                  <a:schemeClr val="tx1"/>
                </a:solidFill>
                <a:latin typeface="+mn-lt"/>
                <a:ea typeface="楷体" pitchFamily="49" charset="-122"/>
                <a:cs typeface="+mn-cs"/>
              </a:rPr>
              <a:t>f</a:t>
            </a:r>
            <a:r>
              <a:rPr lang="zh-CN" altLang="en-US" sz="1000" kern="1200" dirty="0">
                <a:solidFill>
                  <a:schemeClr val="tx1"/>
                </a:solidFill>
                <a:latin typeface="+mn-lt"/>
                <a:ea typeface="楷体" pitchFamily="49" charset="-122"/>
                <a:cs typeface="+mn-cs"/>
              </a:rPr>
              <a:t>为输入图像，</a:t>
            </a:r>
            <a:r>
              <a:rPr lang="en-US" altLang="zh-CN" sz="1000" i="1" kern="1200" dirty="0">
                <a:solidFill>
                  <a:schemeClr val="tx1"/>
                </a:solidFill>
                <a:latin typeface="+mn-lt"/>
                <a:ea typeface="楷体" pitchFamily="49" charset="-122"/>
                <a:cs typeface="+mn-cs"/>
              </a:rPr>
              <a:t>g</a:t>
            </a:r>
            <a:r>
              <a:rPr lang="zh-CN" altLang="en-US" sz="1000" kern="1200" dirty="0">
                <a:solidFill>
                  <a:schemeClr val="tx1"/>
                </a:solidFill>
                <a:latin typeface="+mn-lt"/>
                <a:ea typeface="楷体" pitchFamily="49" charset="-122"/>
                <a:cs typeface="+mn-cs"/>
              </a:rPr>
              <a:t>为输出图像。</a:t>
            </a:r>
          </a:p>
          <a:p>
            <a:pPr eaLnBrk="1" hangingPunct="1"/>
            <a:endParaRPr lang="zh-CN" altLang="zh-CN" dirty="0">
              <a:ea typeface="宋体" charset="-122"/>
            </a:endParaRPr>
          </a:p>
        </p:txBody>
      </p:sp>
    </p:spTree>
    <p:extLst>
      <p:ext uri="{BB962C8B-B14F-4D97-AF65-F5344CB8AC3E}">
        <p14:creationId xmlns:p14="http://schemas.microsoft.com/office/powerpoint/2010/main" val="2932926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ADC04B13-5418-4CE9-883D-ABA4A870794B}" type="slidenum">
              <a:rPr lang="en-US" altLang="zh-CN" sz="1200" smtClean="0"/>
              <a:pPr eaLnBrk="1" hangingPunct="1"/>
              <a:t>72</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itchFamily="49" charset="-122"/>
                <a:ea typeface="楷体" pitchFamily="49" charset="-122"/>
              </a:rPr>
              <a:t>滤波掩模的大小与图像的平滑效果有直接的关系。当掩模比较小时，可以观察到在整幅图像中有轻微的模糊，当掩模大小增加，模糊程度也随之增加。 </a:t>
            </a:r>
          </a:p>
          <a:p>
            <a:pPr eaLnBrk="1" hangingPunct="1"/>
            <a:endParaRPr lang="zh-CN" altLang="zh-CN" dirty="0">
              <a:ea typeface="宋体" charset="-122"/>
            </a:endParaRPr>
          </a:p>
        </p:txBody>
      </p:sp>
    </p:spTree>
    <p:extLst>
      <p:ext uri="{BB962C8B-B14F-4D97-AF65-F5344CB8AC3E}">
        <p14:creationId xmlns:p14="http://schemas.microsoft.com/office/powerpoint/2010/main" val="17829584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E1D86D2-78C6-4A35-8407-2CE43DFCE087}" type="slidenum">
              <a:rPr lang="en-US" altLang="zh-CN" sz="1200" smtClean="0"/>
              <a:pPr eaLnBrk="1" hangingPunct="1"/>
              <a:t>73</a:t>
            </a:fld>
            <a:endParaRPr lang="en-US" altLang="zh-CN"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a:latin typeface="楷体" pitchFamily="49" charset="-122"/>
                <a:ea typeface="楷体" pitchFamily="49" charset="-122"/>
              </a:rPr>
              <a:t> </a:t>
            </a:r>
            <a:r>
              <a:rPr lang="zh-CN" altLang="en-US" sz="1200" dirty="0">
                <a:latin typeface="楷体" pitchFamily="49" charset="-122"/>
                <a:ea typeface="楷体" pitchFamily="49" charset="-122"/>
              </a:rPr>
              <a:t>为了对感兴趣物体得到一个粗略的描述而模糊一幅图像，这样，那些较小物体的强度与背景混合在一起了，较大物体变得像“斑点”而易于检测。掩模的大小由那些即将融入背景中去的物件尺寸来决定。 </a:t>
            </a:r>
            <a:endParaRPr lang="zh-CN" altLang="zh-CN" dirty="0">
              <a:ea typeface="宋体" charset="-122"/>
            </a:endParaRPr>
          </a:p>
        </p:txBody>
      </p:sp>
    </p:spTree>
    <p:extLst>
      <p:ext uri="{BB962C8B-B14F-4D97-AF65-F5344CB8AC3E}">
        <p14:creationId xmlns:p14="http://schemas.microsoft.com/office/powerpoint/2010/main" val="2471996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906537A-E58B-4346-A021-7BCF5E4D63A3}" type="slidenum">
              <a:rPr lang="en-US" altLang="zh-CN" sz="1200" smtClean="0"/>
              <a:pPr eaLnBrk="1" hangingPunct="1"/>
              <a:t>74</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0157075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D0F0719D-D811-48C9-B40B-9725A6D5520F}" type="slidenum">
              <a:rPr lang="en-US" altLang="zh-CN" sz="1200" smtClean="0"/>
              <a:pPr eaLnBrk="1" hangingPunct="1"/>
              <a:t>75</a:t>
            </a:fld>
            <a:endParaRPr lang="en-US" altLang="zh-CN"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a:solidFill>
                  <a:srgbClr val="0000FF"/>
                </a:solidFill>
                <a:latin typeface="楷体" pitchFamily="49" charset="-122"/>
                <a:ea typeface="楷体" pitchFamily="49" charset="-122"/>
              </a:rPr>
              <a:t>统计滤波器是一种非线性的空间滤波器，它的响应是基于窗口内图像区域中像素值的排序，由统计排序结果决定的值代替中心像素的值。</a:t>
            </a:r>
          </a:p>
          <a:p>
            <a:r>
              <a:rPr lang="zh-CN" altLang="en-US" sz="1200" dirty="0">
                <a:solidFill>
                  <a:srgbClr val="0000FF"/>
                </a:solidFill>
                <a:latin typeface="楷体" pitchFamily="49" charset="-122"/>
                <a:ea typeface="楷体" pitchFamily="49" charset="-122"/>
              </a:rPr>
              <a:t>       统计滤波器中最常见的例子就是</a:t>
            </a:r>
            <a:r>
              <a:rPr lang="zh-CN" altLang="en-US" sz="1200" dirty="0">
                <a:solidFill>
                  <a:srgbClr val="FF3300"/>
                </a:solidFill>
                <a:latin typeface="楷体" pitchFamily="49" charset="-122"/>
                <a:ea typeface="楷体" pitchFamily="49" charset="-122"/>
              </a:rPr>
              <a:t>中值滤波器</a:t>
            </a:r>
            <a:r>
              <a:rPr lang="zh-CN" altLang="en-US" sz="1200" dirty="0">
                <a:solidFill>
                  <a:srgbClr val="0000FF"/>
                </a:solidFill>
                <a:latin typeface="楷体" pitchFamily="49" charset="-122"/>
                <a:ea typeface="楷体" pitchFamily="49" charset="-122"/>
              </a:rPr>
              <a:t>。</a:t>
            </a:r>
          </a:p>
          <a:p>
            <a:pPr eaLnBrk="1" hangingPunct="1"/>
            <a:endParaRPr lang="zh-CN" altLang="zh-CN" dirty="0">
              <a:ea typeface="宋体" charset="-122"/>
            </a:endParaRPr>
          </a:p>
        </p:txBody>
      </p:sp>
    </p:spTree>
    <p:extLst>
      <p:ext uri="{BB962C8B-B14F-4D97-AF65-F5344CB8AC3E}">
        <p14:creationId xmlns:p14="http://schemas.microsoft.com/office/powerpoint/2010/main" val="153907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83D30D7-720E-43E6-A9F7-D3F6C3409C65}" type="slidenum">
              <a:rPr lang="en-US" altLang="zh-CN" sz="1200" smtClean="0"/>
              <a:pPr eaLnBrk="1" hangingPunct="1"/>
              <a:t>76</a:t>
            </a:fld>
            <a:endParaRPr lang="en-US" altLang="zh-CN" sz="1200"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35000"/>
              </a:spcBef>
              <a:buFont typeface="Wingdings" pitchFamily="2" charset="2"/>
              <a:buChar char="Ø"/>
            </a:pPr>
            <a:r>
              <a:rPr lang="zh-CN" altLang="en-US" sz="1200" dirty="0">
                <a:solidFill>
                  <a:srgbClr val="0000FF"/>
                </a:solidFill>
                <a:latin typeface="楷体" pitchFamily="49" charset="-122"/>
                <a:ea typeface="楷体" pitchFamily="49" charset="-122"/>
              </a:rPr>
              <a:t>用像素邻域内灰度的中值代替该像素的值。</a:t>
            </a:r>
          </a:p>
          <a:p>
            <a:pPr>
              <a:spcBef>
                <a:spcPct val="35000"/>
              </a:spcBef>
              <a:buFont typeface="Wingdings" pitchFamily="2" charset="2"/>
              <a:buChar char="Ø"/>
            </a:pPr>
            <a:r>
              <a:rPr lang="zh-CN" altLang="en-US" sz="1200" dirty="0">
                <a:solidFill>
                  <a:srgbClr val="0000FF"/>
                </a:solidFill>
                <a:latin typeface="楷体" pitchFamily="49" charset="-122"/>
                <a:ea typeface="楷体" pitchFamily="49" charset="-122"/>
              </a:rPr>
              <a:t>提供了优秀的去噪能力，比小尺寸的线性平滑滤波器的模糊程度明显要低。</a:t>
            </a:r>
          </a:p>
          <a:p>
            <a:pPr>
              <a:spcBef>
                <a:spcPct val="35000"/>
              </a:spcBef>
              <a:buFont typeface="Wingdings" pitchFamily="2" charset="2"/>
              <a:buChar char="Ø"/>
            </a:pPr>
            <a:r>
              <a:rPr lang="zh-CN" altLang="en-US" sz="1200" dirty="0">
                <a:solidFill>
                  <a:srgbClr val="0000FF"/>
                </a:solidFill>
                <a:latin typeface="楷体" pitchFamily="49" charset="-122"/>
                <a:ea typeface="楷体" pitchFamily="49" charset="-122"/>
              </a:rPr>
              <a:t>对处理脉冲噪声（也称为椒盐噪声）非常有效，因为这种噪声是以黑白点叠加在图像上的。 </a:t>
            </a:r>
          </a:p>
          <a:p>
            <a:pPr eaLnBrk="1" hangingPunct="1"/>
            <a:endParaRPr lang="zh-CN" altLang="zh-CN" dirty="0">
              <a:ea typeface="宋体" charset="-122"/>
            </a:endParaRPr>
          </a:p>
        </p:txBody>
      </p:sp>
    </p:spTree>
    <p:extLst>
      <p:ext uri="{BB962C8B-B14F-4D97-AF65-F5344CB8AC3E}">
        <p14:creationId xmlns:p14="http://schemas.microsoft.com/office/powerpoint/2010/main" val="1632087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8CF336A-B6DE-4EA4-9758-48586EFC6CC8}" type="slidenum">
              <a:rPr lang="en-US" altLang="zh-CN" sz="1200" smtClean="0"/>
              <a:pPr eaLnBrk="1" hangingPunct="1"/>
              <a:t>77</a:t>
            </a:fld>
            <a:endParaRPr lang="en-US" altLang="zh-CN" sz="1200"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r>
              <a:rPr lang="zh-CN" altLang="en-US" sz="1200" kern="1200" dirty="0">
                <a:solidFill>
                  <a:schemeClr val="tx1"/>
                </a:solidFill>
                <a:latin typeface="+mn-lt"/>
                <a:ea typeface="楷体" pitchFamily="49" charset="-122"/>
                <a:cs typeface="+mn-cs"/>
              </a:rPr>
              <a:t>中值</a:t>
            </a:r>
            <a:r>
              <a:rPr lang="en-US" altLang="zh-CN" sz="1200" kern="1200" dirty="0">
                <a:solidFill>
                  <a:schemeClr val="tx1"/>
                </a:solidFill>
                <a:latin typeface="+mn-lt"/>
                <a:ea typeface="楷体" pitchFamily="49" charset="-122"/>
                <a:cs typeface="+mn-cs"/>
              </a:rPr>
              <a:t>ξ——</a:t>
            </a:r>
            <a:r>
              <a:rPr lang="zh-CN" altLang="en-US" sz="1200" kern="1200" dirty="0">
                <a:solidFill>
                  <a:schemeClr val="tx1"/>
                </a:solidFill>
                <a:latin typeface="+mn-lt"/>
                <a:ea typeface="楷体" pitchFamily="49" charset="-122"/>
                <a:cs typeface="+mn-cs"/>
              </a:rPr>
              <a:t>数值集合中，有一半数值小于或等于</a:t>
            </a:r>
            <a:r>
              <a:rPr lang="en-US" altLang="zh-CN" sz="1200" kern="1200" dirty="0">
                <a:solidFill>
                  <a:schemeClr val="tx1"/>
                </a:solidFill>
                <a:latin typeface="+mn-lt"/>
                <a:ea typeface="楷体" pitchFamily="49" charset="-122"/>
                <a:cs typeface="+mn-cs"/>
              </a:rPr>
              <a:t>ξ</a:t>
            </a:r>
            <a:r>
              <a:rPr lang="zh-CN" altLang="en-US" sz="1200" kern="1200" dirty="0">
                <a:solidFill>
                  <a:schemeClr val="tx1"/>
                </a:solidFill>
                <a:latin typeface="+mn-lt"/>
                <a:ea typeface="楷体" pitchFamily="49" charset="-122"/>
                <a:cs typeface="+mn-cs"/>
              </a:rPr>
              <a:t>，还有一半大于或等于</a:t>
            </a:r>
            <a:r>
              <a:rPr lang="en-US" altLang="zh-CN" sz="1200" kern="1200" dirty="0">
                <a:solidFill>
                  <a:schemeClr val="tx1"/>
                </a:solidFill>
                <a:latin typeface="+mn-lt"/>
                <a:ea typeface="楷体" pitchFamily="49" charset="-122"/>
                <a:cs typeface="+mn-cs"/>
              </a:rPr>
              <a:t>ξ</a:t>
            </a:r>
            <a:r>
              <a:rPr lang="zh-CN" altLang="en-US" sz="1200" kern="1200" dirty="0">
                <a:solidFill>
                  <a:schemeClr val="tx1"/>
                </a:solidFill>
                <a:latin typeface="+mn-lt"/>
                <a:ea typeface="楷体" pitchFamily="49" charset="-122"/>
                <a:cs typeface="+mn-cs"/>
              </a:rPr>
              <a:t>。 </a:t>
            </a:r>
          </a:p>
          <a:p>
            <a:pPr>
              <a:buFont typeface="Wingdings" pitchFamily="2" charset="2"/>
              <a:buChar char="Ø"/>
            </a:pPr>
            <a:endParaRPr lang="zh-CN" altLang="en-US" sz="1200" kern="1200" dirty="0">
              <a:solidFill>
                <a:schemeClr val="tx1"/>
              </a:solidFill>
              <a:latin typeface="+mn-lt"/>
              <a:ea typeface="楷体" pitchFamily="49" charset="-122"/>
              <a:cs typeface="+mn-cs"/>
            </a:endParaRPr>
          </a:p>
          <a:p>
            <a:pPr>
              <a:buFont typeface="Wingdings" pitchFamily="2" charset="2"/>
              <a:buChar char="Ø"/>
            </a:pPr>
            <a:r>
              <a:rPr lang="zh-CN" altLang="en-US" sz="1200" kern="1200" dirty="0">
                <a:solidFill>
                  <a:schemeClr val="tx1"/>
                </a:solidFill>
                <a:latin typeface="+mn-lt"/>
                <a:ea typeface="楷体" pitchFamily="49" charset="-122"/>
                <a:cs typeface="+mn-cs"/>
              </a:rPr>
              <a:t>为了对一幅图像上的某个点作中值滤波处理。必须先将掩模内欲求的像素及其邻域的像素值排序，确定出中值，并将中值赋予该像素点。 </a:t>
            </a:r>
          </a:p>
          <a:p>
            <a:pPr eaLnBrk="1" hangingPunct="1"/>
            <a:endParaRPr lang="zh-CN" altLang="zh-CN" dirty="0">
              <a:ea typeface="宋体" charset="-122"/>
            </a:endParaRPr>
          </a:p>
        </p:txBody>
      </p:sp>
    </p:spTree>
    <p:extLst>
      <p:ext uri="{BB962C8B-B14F-4D97-AF65-F5344CB8AC3E}">
        <p14:creationId xmlns:p14="http://schemas.microsoft.com/office/powerpoint/2010/main" val="42805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78DFE476-65BE-44C2-872F-ACA0894EA20B}" type="slidenum">
              <a:rPr lang="en-US" altLang="zh-CN" sz="1200" smtClean="0"/>
              <a:pPr eaLnBrk="1" hangingPunct="1"/>
              <a:t>32</a:t>
            </a:fld>
            <a:endParaRPr lang="en-US" altLang="zh-CN"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2822051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3A2EC90-EB38-4132-87BB-2A8CC736563E}" type="slidenum">
              <a:rPr lang="en-US" altLang="zh-CN" sz="1200" smtClean="0"/>
              <a:pPr eaLnBrk="1" hangingPunct="1"/>
              <a:t>78</a:t>
            </a:fld>
            <a:endParaRPr lang="en-US" altLang="zh-CN" sz="1200"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000" kern="1200" dirty="0">
                <a:solidFill>
                  <a:schemeClr val="tx1"/>
                </a:solidFill>
                <a:latin typeface="+mn-lt"/>
                <a:ea typeface="楷体" pitchFamily="49" charset="-122"/>
                <a:cs typeface="+mn-cs"/>
              </a:rPr>
              <a:t>在一个</a:t>
            </a:r>
            <a:r>
              <a:rPr lang="en-US" altLang="zh-CN" sz="1000" kern="1200" dirty="0">
                <a:solidFill>
                  <a:schemeClr val="tx1"/>
                </a:solidFill>
                <a:latin typeface="+mn-lt"/>
                <a:ea typeface="楷体" pitchFamily="49" charset="-122"/>
                <a:cs typeface="+mn-cs"/>
              </a:rPr>
              <a:t>3×3</a:t>
            </a:r>
            <a:r>
              <a:rPr lang="zh-CN" altLang="en-US" sz="1000" kern="1200" dirty="0">
                <a:solidFill>
                  <a:schemeClr val="tx1"/>
                </a:solidFill>
                <a:latin typeface="+mn-lt"/>
                <a:ea typeface="楷体" pitchFamily="49" charset="-122"/>
                <a:cs typeface="+mn-cs"/>
              </a:rPr>
              <a:t>的邻域内有一系列像素值：</a:t>
            </a:r>
          </a:p>
          <a:p>
            <a:pPr eaLnBrk="1" hangingPunct="1"/>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21</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99</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22</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102</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97</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101</a:t>
            </a:r>
            <a:r>
              <a:rPr lang="zh-CN" altLang="en-US" sz="1000" kern="1200" dirty="0">
                <a:solidFill>
                  <a:schemeClr val="tx1"/>
                </a:solidFill>
                <a:latin typeface="+mn-lt"/>
                <a:ea typeface="楷体" pitchFamily="49" charset="-122"/>
                <a:cs typeface="+mn-cs"/>
              </a:rPr>
              <a:t>）</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对这些值排序后为：</a:t>
            </a:r>
          </a:p>
          <a:p>
            <a:pPr eaLnBrk="1" hangingPunct="1"/>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21</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22</a:t>
            </a:r>
            <a:r>
              <a:rPr lang="zh-CN" altLang="en-US" sz="1000" kern="1200" dirty="0">
                <a:solidFill>
                  <a:schemeClr val="tx1"/>
                </a:solidFill>
                <a:latin typeface="+mn-lt"/>
                <a:ea typeface="楷体" pitchFamily="49" charset="-122"/>
                <a:cs typeface="+mn-cs"/>
              </a:rPr>
              <a:t>，</a:t>
            </a:r>
            <a:r>
              <a:rPr lang="en-US" altLang="zh-CN" sz="1000" kern="1200" dirty="0">
                <a:solidFill>
                  <a:srgbClr val="FF3300"/>
                </a:solidFill>
                <a:latin typeface="+mn-lt"/>
                <a:ea typeface="楷体" pitchFamily="49" charset="-122"/>
                <a:cs typeface="+mn-cs"/>
              </a:rPr>
              <a:t>97</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101</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012</a:t>
            </a:r>
            <a:r>
              <a:rPr lang="zh-CN" altLang="en-US" sz="1000" kern="1200" dirty="0">
                <a:solidFill>
                  <a:schemeClr val="tx1"/>
                </a:solidFill>
                <a:latin typeface="+mn-lt"/>
                <a:ea typeface="楷体" pitchFamily="49" charset="-122"/>
                <a:cs typeface="+mn-cs"/>
              </a:rPr>
              <a:t>）</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中值：</a:t>
            </a:r>
            <a:r>
              <a:rPr lang="en-US" altLang="zh-CN" sz="1000" kern="1200" dirty="0">
                <a:solidFill>
                  <a:schemeClr val="tx1"/>
                </a:solidFill>
                <a:latin typeface="+mn-lt"/>
                <a:ea typeface="楷体" pitchFamily="49" charset="-122"/>
                <a:cs typeface="+mn-cs"/>
              </a:rPr>
              <a:t>97 </a:t>
            </a:r>
          </a:p>
          <a:p>
            <a:pPr eaLnBrk="1" hangingPunct="1"/>
            <a:endParaRPr lang="zh-CN" altLang="zh-CN" dirty="0">
              <a:ea typeface="宋体" charset="-122"/>
            </a:endParaRPr>
          </a:p>
        </p:txBody>
      </p:sp>
    </p:spTree>
    <p:extLst>
      <p:ext uri="{BB962C8B-B14F-4D97-AF65-F5344CB8AC3E}">
        <p14:creationId xmlns:p14="http://schemas.microsoft.com/office/powerpoint/2010/main" val="1003888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FA7F450-77E7-496A-88DE-70FABF430466}" type="slidenum">
              <a:rPr lang="en-US" altLang="zh-CN" sz="1200" smtClean="0"/>
              <a:pPr eaLnBrk="1" hangingPunct="1"/>
              <a:t>79</a:t>
            </a:fld>
            <a:endParaRPr lang="en-US" altLang="zh-CN"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kern="1200" dirty="0">
                <a:solidFill>
                  <a:schemeClr val="tx1"/>
                </a:solidFill>
                <a:latin typeface="+mn-lt"/>
                <a:ea typeface="楷体" pitchFamily="49" charset="-122"/>
                <a:cs typeface="+mn-cs"/>
              </a:rPr>
              <a:t>常用</a:t>
            </a:r>
            <a:r>
              <a:rPr lang="en-US" altLang="zh-CN" sz="1200" i="1" kern="1200" dirty="0" err="1">
                <a:solidFill>
                  <a:schemeClr val="tx1"/>
                </a:solidFill>
                <a:latin typeface="+mn-lt"/>
                <a:ea typeface="楷体" pitchFamily="49" charset="-122"/>
                <a:cs typeface="+mn-cs"/>
              </a:rPr>
              <a:t>n</a:t>
            </a:r>
            <a:r>
              <a:rPr lang="en-US" altLang="zh-CN" sz="1200" kern="1200" dirty="0" err="1">
                <a:solidFill>
                  <a:schemeClr val="tx1"/>
                </a:solidFill>
                <a:latin typeface="+mn-lt"/>
                <a:ea typeface="楷体" pitchFamily="49" charset="-122"/>
                <a:cs typeface="+mn-cs"/>
              </a:rPr>
              <a:t>×</a:t>
            </a:r>
            <a:r>
              <a:rPr lang="en-US" altLang="zh-CN" sz="1200" i="1" kern="1200" dirty="0" err="1">
                <a:solidFill>
                  <a:schemeClr val="tx1"/>
                </a:solidFill>
                <a:latin typeface="+mn-lt"/>
                <a:ea typeface="楷体" pitchFamily="49" charset="-122"/>
                <a:cs typeface="+mn-cs"/>
              </a:rPr>
              <a:t>n</a:t>
            </a:r>
            <a:r>
              <a:rPr lang="zh-CN" altLang="en-US" sz="1200" kern="1200" dirty="0">
                <a:solidFill>
                  <a:schemeClr val="tx1"/>
                </a:solidFill>
                <a:latin typeface="+mn-lt"/>
                <a:ea typeface="楷体" pitchFamily="49" charset="-122"/>
                <a:cs typeface="+mn-cs"/>
              </a:rPr>
              <a:t>的中值滤波器去除那些相对于其邻域像素更亮或更暗，并且其区域小于</a:t>
            </a:r>
            <a:r>
              <a:rPr lang="en-US" altLang="zh-CN" sz="1200" i="1" kern="1200" dirty="0">
                <a:solidFill>
                  <a:schemeClr val="tx1"/>
                </a:solidFill>
                <a:latin typeface="+mn-lt"/>
                <a:ea typeface="楷体" pitchFamily="49" charset="-122"/>
                <a:cs typeface="+mn-cs"/>
              </a:rPr>
              <a:t>n</a:t>
            </a:r>
            <a:r>
              <a:rPr lang="en-US" altLang="zh-CN" sz="1200" kern="1200" baseline="30000" dirty="0">
                <a:solidFill>
                  <a:schemeClr val="tx1"/>
                </a:solidFill>
                <a:latin typeface="+mn-lt"/>
                <a:ea typeface="楷体" pitchFamily="49" charset="-122"/>
                <a:cs typeface="+mn-cs"/>
              </a:rPr>
              <a:t>2</a:t>
            </a:r>
            <a:r>
              <a:rPr lang="en-US" altLang="zh-CN" sz="1200" kern="1200" dirty="0">
                <a:solidFill>
                  <a:schemeClr val="tx1"/>
                </a:solidFill>
                <a:latin typeface="+mn-lt"/>
                <a:ea typeface="楷体" pitchFamily="49" charset="-122"/>
                <a:cs typeface="+mn-cs"/>
              </a:rPr>
              <a:t>/2</a:t>
            </a:r>
            <a:r>
              <a:rPr lang="zh-CN" altLang="en-US" sz="1200" kern="1200" dirty="0">
                <a:solidFill>
                  <a:schemeClr val="tx1"/>
                </a:solidFill>
                <a:latin typeface="+mn-lt"/>
                <a:ea typeface="楷体" pitchFamily="49" charset="-122"/>
                <a:cs typeface="+mn-cs"/>
              </a:rPr>
              <a:t>（滤波器区域的一半）的孤立像素集。 </a:t>
            </a:r>
            <a:endParaRPr lang="zh-CN" altLang="zh-CN" dirty="0">
              <a:ea typeface="宋体" charset="-122"/>
            </a:endParaRPr>
          </a:p>
        </p:txBody>
      </p:sp>
    </p:spTree>
    <p:extLst>
      <p:ext uri="{BB962C8B-B14F-4D97-AF65-F5344CB8AC3E}">
        <p14:creationId xmlns:p14="http://schemas.microsoft.com/office/powerpoint/2010/main" val="39431136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05EB6C5-089F-41C1-89F5-11695ECDFD4A}" type="slidenum">
              <a:rPr lang="en-US" altLang="zh-CN" sz="1200" smtClean="0"/>
              <a:pPr eaLnBrk="1" hangingPunct="1"/>
              <a:t>80</a:t>
            </a:fld>
            <a:endParaRPr lang="en-US" altLang="zh-CN"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楷体" pitchFamily="49" charset="-122"/>
                <a:ea typeface="楷体" pitchFamily="49" charset="-122"/>
              </a:rPr>
              <a:t>突出图像中的细节或者增强被模糊了的细节。 </a:t>
            </a:r>
          </a:p>
          <a:p>
            <a:pPr eaLnBrk="1" hangingPunct="1"/>
            <a:endParaRPr lang="zh-CN" altLang="zh-CN" dirty="0">
              <a:ea typeface="宋体" charset="-122"/>
            </a:endParaRPr>
          </a:p>
        </p:txBody>
      </p:sp>
    </p:spTree>
    <p:extLst>
      <p:ext uri="{BB962C8B-B14F-4D97-AF65-F5344CB8AC3E}">
        <p14:creationId xmlns:p14="http://schemas.microsoft.com/office/powerpoint/2010/main" val="1336340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3C675EB-60ED-4E6E-B4B0-8D3795485495}" type="slidenum">
              <a:rPr lang="en-US" altLang="zh-CN" sz="1200" smtClean="0"/>
              <a:pPr eaLnBrk="1" hangingPunct="1"/>
              <a:t>81</a:t>
            </a:fld>
            <a:endParaRPr lang="en-US" altLang="zh-CN"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dirty="0">
                <a:solidFill>
                  <a:srgbClr val="FF3300"/>
                </a:solidFill>
                <a:latin typeface="楷体" pitchFamily="49" charset="-122"/>
                <a:ea typeface="楷体" pitchFamily="49" charset="-122"/>
              </a:rPr>
              <a:t>微分算子</a:t>
            </a:r>
            <a:r>
              <a:rPr lang="zh-CN" altLang="en-US" sz="1200" dirty="0">
                <a:latin typeface="楷体" pitchFamily="49" charset="-122"/>
                <a:ea typeface="楷体" pitchFamily="49" charset="-122"/>
              </a:rPr>
              <a:t>是实现锐化的工具，其响应程度与图像在该点处的突变程度有关。微分算子增强了边缘和其他突变（如噪声）并削弱了灰度变化缓慢的区域。 </a:t>
            </a:r>
            <a:endParaRPr lang="zh-CN" altLang="zh-CN" dirty="0">
              <a:ea typeface="宋体" charset="-122"/>
            </a:endParaRPr>
          </a:p>
        </p:txBody>
      </p:sp>
    </p:spTree>
    <p:extLst>
      <p:ext uri="{BB962C8B-B14F-4D97-AF65-F5344CB8AC3E}">
        <p14:creationId xmlns:p14="http://schemas.microsoft.com/office/powerpoint/2010/main" val="18418826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551F150-612D-461E-B0E1-67C63AFEEBDF}" type="slidenum">
              <a:rPr lang="en-US" altLang="zh-CN" sz="1200" smtClean="0"/>
              <a:pPr eaLnBrk="1" hangingPunct="1"/>
              <a:t>82</a:t>
            </a:fld>
            <a:endParaRPr lang="en-US" altLang="zh-CN" sz="12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40000"/>
              </a:spcBef>
              <a:buFont typeface="Wingdings" pitchFamily="2" charset="2"/>
              <a:buChar char="Ø"/>
            </a:pPr>
            <a:r>
              <a:rPr lang="zh-CN" altLang="en-US" sz="1200" dirty="0">
                <a:solidFill>
                  <a:srgbClr val="0000FF"/>
                </a:solidFill>
                <a:latin typeface="楷体" pitchFamily="49" charset="-122"/>
                <a:ea typeface="楷体" pitchFamily="49" charset="-122"/>
              </a:rPr>
              <a:t>基于二阶微分的图像增强</a:t>
            </a:r>
            <a:r>
              <a:rPr lang="en-US" altLang="zh-CN" sz="1200" dirty="0">
                <a:solidFill>
                  <a:srgbClr val="0000FF"/>
                </a:solidFill>
                <a:latin typeface="楷体" pitchFamily="49" charset="-122"/>
                <a:ea typeface="楷体" pitchFamily="49" charset="-122"/>
              </a:rPr>
              <a:t>——</a:t>
            </a:r>
            <a:r>
              <a:rPr lang="zh-CN" altLang="en-US" sz="1200" dirty="0">
                <a:solidFill>
                  <a:srgbClr val="0000FF"/>
                </a:solidFill>
                <a:latin typeface="楷体" pitchFamily="49" charset="-122"/>
                <a:ea typeface="楷体" pitchFamily="49" charset="-122"/>
              </a:rPr>
              <a:t>拉普拉斯算子 </a:t>
            </a:r>
          </a:p>
          <a:p>
            <a:pPr>
              <a:spcBef>
                <a:spcPct val="40000"/>
              </a:spcBef>
              <a:buFont typeface="Wingdings" pitchFamily="2" charset="2"/>
              <a:buChar char="Ø"/>
            </a:pPr>
            <a:r>
              <a:rPr lang="zh-CN" altLang="en-US" sz="1200" dirty="0">
                <a:solidFill>
                  <a:srgbClr val="0000FF"/>
                </a:solidFill>
                <a:latin typeface="楷体" pitchFamily="49" charset="-122"/>
                <a:ea typeface="楷体" pitchFamily="49" charset="-122"/>
              </a:rPr>
              <a:t>基于一阶微分的图像增强</a:t>
            </a:r>
            <a:r>
              <a:rPr lang="en-US" altLang="zh-CN" sz="1200" dirty="0">
                <a:solidFill>
                  <a:srgbClr val="0000FF"/>
                </a:solidFill>
                <a:latin typeface="楷体" pitchFamily="49" charset="-122"/>
                <a:ea typeface="楷体" pitchFamily="49" charset="-122"/>
              </a:rPr>
              <a:t>——</a:t>
            </a:r>
            <a:r>
              <a:rPr lang="zh-CN" altLang="en-US" sz="1200" dirty="0">
                <a:solidFill>
                  <a:srgbClr val="0000FF"/>
                </a:solidFill>
                <a:latin typeface="楷体" pitchFamily="49" charset="-122"/>
                <a:ea typeface="楷体" pitchFamily="49" charset="-122"/>
              </a:rPr>
              <a:t>梯度法 </a:t>
            </a:r>
          </a:p>
          <a:p>
            <a:pPr eaLnBrk="1" hangingPunct="1"/>
            <a:endParaRPr lang="zh-CN" altLang="zh-CN" dirty="0">
              <a:ea typeface="宋体" charset="-122"/>
            </a:endParaRPr>
          </a:p>
        </p:txBody>
      </p:sp>
    </p:spTree>
    <p:extLst>
      <p:ext uri="{BB962C8B-B14F-4D97-AF65-F5344CB8AC3E}">
        <p14:creationId xmlns:p14="http://schemas.microsoft.com/office/powerpoint/2010/main" val="3520433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BA549020-F1F8-4FF9-BC3F-D2A73B6E28A0}" type="slidenum">
              <a:rPr lang="en-US" altLang="zh-CN" sz="1200" smtClean="0"/>
              <a:pPr eaLnBrk="1" hangingPunct="1"/>
              <a:t>83</a:t>
            </a:fld>
            <a:endParaRPr lang="en-US" altLang="zh-CN"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rgbClr val="000000"/>
                </a:solidFill>
                <a:latin typeface="+mn-lt"/>
                <a:ea typeface="楷体" pitchFamily="49" charset="-122"/>
                <a:cs typeface="Times New Roman" pitchFamily="18" charset="0"/>
              </a:rPr>
              <a:t>对于函数</a:t>
            </a:r>
            <a:r>
              <a:rPr lang="en-US" altLang="zh-CN" sz="1200" i="1" kern="1200" dirty="0">
                <a:solidFill>
                  <a:srgbClr val="000000"/>
                </a:solidFill>
                <a:latin typeface="+mn-lt"/>
                <a:ea typeface="楷体" pitchFamily="49" charset="-122"/>
                <a:cs typeface="Times New Roman" pitchFamily="18" charset="0"/>
              </a:rPr>
              <a:t>f</a:t>
            </a:r>
            <a:r>
              <a:rPr lang="en-US" altLang="zh-CN" sz="1200" kern="1200" dirty="0">
                <a:solidFill>
                  <a:srgbClr val="000000"/>
                </a:solidFill>
                <a:latin typeface="+mn-lt"/>
                <a:ea typeface="楷体" pitchFamily="49" charset="-122"/>
                <a:cs typeface="Times New Roman" pitchFamily="18" charset="0"/>
              </a:rPr>
              <a:t>(</a:t>
            </a:r>
            <a:r>
              <a:rPr lang="en-US" altLang="zh-CN" sz="1200" i="1" kern="1200" dirty="0">
                <a:solidFill>
                  <a:srgbClr val="000000"/>
                </a:solidFill>
                <a:latin typeface="+mn-lt"/>
                <a:ea typeface="楷体" pitchFamily="49" charset="-122"/>
                <a:cs typeface="Times New Roman" pitchFamily="18" charset="0"/>
              </a:rPr>
              <a:t>x</a:t>
            </a:r>
            <a:r>
              <a:rPr lang="en-US" altLang="zh-CN" sz="1200" kern="1200" dirty="0">
                <a:solidFill>
                  <a:srgbClr val="000000"/>
                </a:solidFill>
                <a:latin typeface="+mn-lt"/>
                <a:ea typeface="楷体" pitchFamily="49" charset="-122"/>
                <a:cs typeface="Times New Roman" pitchFamily="18" charset="0"/>
              </a:rPr>
              <a:t>)</a:t>
            </a:r>
            <a:r>
              <a:rPr lang="zh-CN" altLang="en-US" sz="1200" kern="1200" dirty="0">
                <a:solidFill>
                  <a:srgbClr val="000000"/>
                </a:solidFill>
                <a:latin typeface="+mn-lt"/>
                <a:ea typeface="楷体" pitchFamily="49" charset="-122"/>
                <a:cs typeface="Times New Roman" pitchFamily="18" charset="0"/>
              </a:rPr>
              <a:t>，用差值来表达一阶微分：</a:t>
            </a:r>
            <a:endParaRPr lang="zh-CN" altLang="en-US" sz="1200" kern="1200" dirty="0">
              <a:solidFill>
                <a:schemeClr val="tx1"/>
              </a:solidFill>
              <a:latin typeface="+mn-lt"/>
              <a:ea typeface="楷体" pitchFamily="49" charset="-122"/>
              <a:cs typeface="Times New Roman" pitchFamily="18" charset="0"/>
            </a:endParaRPr>
          </a:p>
          <a:p>
            <a:pPr eaLnBrk="1" hangingPunct="1"/>
            <a:endParaRPr lang="zh-CN" altLang="zh-CN" dirty="0">
              <a:ea typeface="宋体" charset="-122"/>
            </a:endParaRPr>
          </a:p>
        </p:txBody>
      </p:sp>
    </p:spTree>
    <p:extLst>
      <p:ext uri="{BB962C8B-B14F-4D97-AF65-F5344CB8AC3E}">
        <p14:creationId xmlns:p14="http://schemas.microsoft.com/office/powerpoint/2010/main" val="3268666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3EA60E1-6F41-4A4F-A93A-0B507C98B166}" type="slidenum">
              <a:rPr lang="en-US" altLang="zh-CN" sz="1200" smtClean="0"/>
              <a:pPr eaLnBrk="1" hangingPunct="1"/>
              <a:t>84</a:t>
            </a:fld>
            <a:endParaRPr lang="en-US" altLang="zh-CN"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FF"/>
                </a:solidFill>
                <a:latin typeface="+mn-lt"/>
                <a:ea typeface="楷体" pitchFamily="49" charset="-122"/>
                <a:cs typeface="+mn-cs"/>
              </a:rPr>
              <a:t>(a) </a:t>
            </a:r>
            <a:r>
              <a:rPr lang="zh-CN" altLang="en-US" sz="1200" kern="1200" dirty="0">
                <a:solidFill>
                  <a:srgbClr val="0000FF"/>
                </a:solidFill>
                <a:latin typeface="+mn-lt"/>
                <a:ea typeface="楷体" pitchFamily="49" charset="-122"/>
                <a:cs typeface="+mn-cs"/>
              </a:rPr>
              <a:t>一幅简单图像，包含各种实心物体、一条线及一个单一噪声点。</a:t>
            </a:r>
            <a:r>
              <a:rPr lang="zh-CN" altLang="en-US" sz="900" kern="1200" dirty="0">
                <a:solidFill>
                  <a:srgbClr val="0000FF"/>
                </a:solidFill>
                <a:latin typeface="+mn-lt"/>
                <a:ea typeface="楷体" pitchFamily="49" charset="-122"/>
                <a:cs typeface="+mn-cs"/>
              </a:rPr>
              <a:t> </a:t>
            </a:r>
            <a:r>
              <a:rPr lang="en-US" altLang="zh-CN" sz="1200" kern="1200" dirty="0">
                <a:solidFill>
                  <a:srgbClr val="0000FF"/>
                </a:solidFill>
                <a:latin typeface="+mn-lt"/>
                <a:ea typeface="楷体" pitchFamily="49" charset="-122"/>
                <a:cs typeface="+mn-cs"/>
              </a:rPr>
              <a:t>(b) </a:t>
            </a:r>
            <a:r>
              <a:rPr lang="zh-CN" altLang="en-US" sz="1200" kern="1200" dirty="0">
                <a:solidFill>
                  <a:srgbClr val="0000FF"/>
                </a:solidFill>
                <a:latin typeface="+mn-lt"/>
                <a:ea typeface="楷体" pitchFamily="49" charset="-122"/>
                <a:cs typeface="+mn-cs"/>
              </a:rPr>
              <a:t>沿图像中心并且包含一个噪声点的一维水平灰度剖面图。</a:t>
            </a:r>
            <a:r>
              <a:rPr lang="en-US" altLang="zh-CN" sz="1200" kern="1200" dirty="0">
                <a:solidFill>
                  <a:srgbClr val="0000FF"/>
                </a:solidFill>
                <a:latin typeface="+mn-lt"/>
                <a:ea typeface="楷体" pitchFamily="49" charset="-122"/>
                <a:cs typeface="+mn-cs"/>
              </a:rPr>
              <a:t>(c) </a:t>
            </a:r>
            <a:r>
              <a:rPr lang="zh-CN" altLang="en-US" sz="1200" kern="1200" dirty="0">
                <a:solidFill>
                  <a:srgbClr val="0000FF"/>
                </a:solidFill>
                <a:latin typeface="+mn-lt"/>
                <a:ea typeface="楷体" pitchFamily="49" charset="-122"/>
                <a:cs typeface="+mn-cs"/>
              </a:rPr>
              <a:t>简化的剖面图（用虚线连接点以简化描述）</a:t>
            </a:r>
          </a:p>
          <a:p>
            <a:pPr eaLnBrk="1" hangingPunct="1"/>
            <a:endParaRPr lang="zh-CN" altLang="zh-CN" dirty="0">
              <a:ea typeface="宋体" charset="-122"/>
            </a:endParaRPr>
          </a:p>
        </p:txBody>
      </p:sp>
    </p:spTree>
    <p:extLst>
      <p:ext uri="{BB962C8B-B14F-4D97-AF65-F5344CB8AC3E}">
        <p14:creationId xmlns:p14="http://schemas.microsoft.com/office/powerpoint/2010/main" val="232809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327D8158-51F8-4B6F-AD99-AD57930BB16B}" type="slidenum">
              <a:rPr lang="en-US" altLang="zh-CN" sz="1200" smtClean="0"/>
              <a:pPr eaLnBrk="1" hangingPunct="1"/>
              <a:t>85</a:t>
            </a:fld>
            <a:endParaRPr lang="en-US" altLang="zh-CN"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楷体" pitchFamily="49" charset="-122"/>
                <a:cs typeface="+mn-cs"/>
              </a:rPr>
              <a:t>对于函数</a:t>
            </a:r>
            <a:r>
              <a:rPr lang="en-US" altLang="zh-CN" sz="1200" kern="1200" dirty="0">
                <a:solidFill>
                  <a:schemeClr val="tx1"/>
                </a:solidFill>
                <a:latin typeface="+mn-lt"/>
                <a:ea typeface="楷体" pitchFamily="49" charset="-122"/>
                <a:cs typeface="+mn-cs"/>
              </a:rPr>
              <a:t>f(</a:t>
            </a:r>
            <a:r>
              <a:rPr lang="en-US" altLang="zh-CN" sz="1200" kern="1200" dirty="0" err="1">
                <a:solidFill>
                  <a:schemeClr val="tx1"/>
                </a:solidFill>
                <a:latin typeface="+mn-lt"/>
                <a:ea typeface="楷体" pitchFamily="49" charset="-122"/>
                <a:cs typeface="+mn-cs"/>
              </a:rPr>
              <a:t>x,y</a:t>
            </a:r>
            <a:r>
              <a:rPr lang="en-US" altLang="zh-CN" sz="1200" kern="1200" dirty="0">
                <a:solidFill>
                  <a:schemeClr val="tx1"/>
                </a:solidFill>
                <a:latin typeface="+mn-lt"/>
                <a:ea typeface="楷体" pitchFamily="49" charset="-122"/>
                <a:cs typeface="+mn-cs"/>
              </a:rPr>
              <a:t>)</a:t>
            </a:r>
            <a:r>
              <a:rPr lang="zh-CN" altLang="en-US" sz="1200" kern="1200" dirty="0">
                <a:solidFill>
                  <a:schemeClr val="tx1"/>
                </a:solidFill>
                <a:latin typeface="+mn-lt"/>
                <a:ea typeface="楷体" pitchFamily="49" charset="-122"/>
                <a:cs typeface="+mn-cs"/>
              </a:rPr>
              <a:t>，首先定义一个二维列向量：</a:t>
            </a:r>
          </a:p>
          <a:p>
            <a:pPr eaLnBrk="1" hangingPunct="1"/>
            <a:endParaRPr lang="zh-CN" altLang="zh-CN" dirty="0">
              <a:ea typeface="宋体" charset="-122"/>
            </a:endParaRPr>
          </a:p>
        </p:txBody>
      </p:sp>
    </p:spTree>
    <p:extLst>
      <p:ext uri="{BB962C8B-B14F-4D97-AF65-F5344CB8AC3E}">
        <p14:creationId xmlns:p14="http://schemas.microsoft.com/office/powerpoint/2010/main" val="17891076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49D17BEC-C229-4307-8159-4499DC2D08D1}" type="slidenum">
              <a:rPr lang="en-US" altLang="zh-CN" sz="1200" smtClean="0"/>
              <a:pPr eaLnBrk="1" hangingPunct="1"/>
              <a:t>86</a:t>
            </a:fld>
            <a:endParaRPr lang="en-US" altLang="zh-CN"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itchFamily="49" charset="-122"/>
                <a:ea typeface="楷体" pitchFamily="49" charset="-122"/>
              </a:rPr>
              <a:t>当对整幅图像计算梯度时，运算量会很大，因此，在实际操作中，常用绝对值代替平方与平方根运算近似求梯度的模值： </a:t>
            </a:r>
          </a:p>
          <a:p>
            <a:pPr eaLnBrk="1" hangingPunct="1"/>
            <a:endParaRPr lang="zh-CN" altLang="zh-CN" dirty="0">
              <a:ea typeface="宋体" charset="-122"/>
            </a:endParaRPr>
          </a:p>
        </p:txBody>
      </p:sp>
    </p:spTree>
    <p:extLst>
      <p:ext uri="{BB962C8B-B14F-4D97-AF65-F5344CB8AC3E}">
        <p14:creationId xmlns:p14="http://schemas.microsoft.com/office/powerpoint/2010/main" val="1317334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049118A-8135-421B-BA03-3714CADA672A}" type="slidenum">
              <a:rPr lang="en-US" altLang="zh-CN" sz="1200" smtClean="0"/>
              <a:pPr eaLnBrk="1" hangingPunct="1"/>
              <a:t>87</a:t>
            </a:fld>
            <a:endParaRPr lang="en-US" altLang="zh-CN"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i="1" kern="1200" dirty="0" err="1">
                <a:solidFill>
                  <a:schemeClr val="tx1"/>
                </a:solidFill>
                <a:latin typeface="+mn-lt"/>
                <a:ea typeface="楷体" pitchFamily="49" charset="-122"/>
                <a:cs typeface="+mn-cs"/>
              </a:rPr>
              <a:t>z</a:t>
            </a:r>
            <a:r>
              <a:rPr lang="en-US" altLang="zh-CN" sz="1000" i="1" kern="1200" baseline="-25000" dirty="0" err="1">
                <a:solidFill>
                  <a:schemeClr val="tx1"/>
                </a:solidFill>
                <a:latin typeface="+mn-lt"/>
                <a:ea typeface="楷体" pitchFamily="49" charset="-122"/>
                <a:cs typeface="+mn-cs"/>
              </a:rPr>
              <a:t>i</a:t>
            </a:r>
            <a:r>
              <a:rPr lang="zh-CN" altLang="en-US" sz="1000" kern="1200" dirty="0">
                <a:solidFill>
                  <a:schemeClr val="tx1"/>
                </a:solidFill>
                <a:latin typeface="+mn-lt"/>
                <a:ea typeface="楷体" pitchFamily="49" charset="-122"/>
                <a:cs typeface="+mn-cs"/>
              </a:rPr>
              <a:t>为像素值，</a:t>
            </a:r>
            <a:r>
              <a:rPr lang="en-US" altLang="zh-CN" sz="1000" i="1" kern="1200" dirty="0">
                <a:solidFill>
                  <a:schemeClr val="tx1"/>
                </a:solidFill>
                <a:latin typeface="+mn-lt"/>
                <a:ea typeface="楷体" pitchFamily="49" charset="-122"/>
                <a:cs typeface="+mn-cs"/>
              </a:rPr>
              <a:t>z</a:t>
            </a:r>
            <a:r>
              <a:rPr lang="en-US" altLang="zh-CN" sz="1000" kern="1200" baseline="-25000" dirty="0">
                <a:solidFill>
                  <a:schemeClr val="tx1"/>
                </a:solidFill>
                <a:latin typeface="+mn-lt"/>
                <a:ea typeface="楷体" pitchFamily="49" charset="-122"/>
                <a:cs typeface="+mn-cs"/>
              </a:rPr>
              <a:t>5</a:t>
            </a:r>
            <a:r>
              <a:rPr lang="zh-CN" altLang="en-US" sz="1000" kern="1200" dirty="0">
                <a:solidFill>
                  <a:schemeClr val="tx1"/>
                </a:solidFill>
                <a:latin typeface="+mn-lt"/>
                <a:ea typeface="楷体" pitchFamily="49" charset="-122"/>
                <a:cs typeface="+mn-cs"/>
              </a:rPr>
              <a:t>为当前像素 </a:t>
            </a:r>
            <a:endParaRPr lang="en-US" altLang="zh-CN" sz="1000" kern="1200" dirty="0">
              <a:solidFill>
                <a:schemeClr val="tx1"/>
              </a:solidFill>
              <a:latin typeface="+mn-lt"/>
              <a:ea typeface="楷体" pitchFamily="49"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000" kern="1200" dirty="0">
              <a:solidFill>
                <a:schemeClr val="tx1"/>
              </a:solidFill>
              <a:latin typeface="+mn-lt"/>
              <a:ea typeface="楷体" pitchFamily="49"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tx1"/>
                </a:solidFill>
                <a:latin typeface="+mn-lt"/>
                <a:ea typeface="楷体" pitchFamily="49" charset="-122"/>
                <a:cs typeface="+mn-cs"/>
              </a:rPr>
              <a:t>Robert </a:t>
            </a:r>
            <a:r>
              <a:rPr lang="zh-CN" altLang="en-US" sz="1000" kern="1200" dirty="0">
                <a:solidFill>
                  <a:schemeClr val="tx1"/>
                </a:solidFill>
                <a:latin typeface="+mn-lt"/>
                <a:ea typeface="楷体" pitchFamily="49" charset="-122"/>
                <a:cs typeface="+mn-cs"/>
              </a:rPr>
              <a:t>交叉梯度算子，左上角对应当前像素。它们采用了如下交叉差分算法：</a:t>
            </a:r>
            <a:r>
              <a:rPr lang="en-US" altLang="zh-CN" sz="1000" kern="1200" dirty="0" err="1">
                <a:solidFill>
                  <a:schemeClr val="tx1"/>
                </a:solidFill>
                <a:latin typeface="+mn-lt"/>
                <a:ea typeface="楷体" pitchFamily="49" charset="-122"/>
                <a:cs typeface="+mn-cs"/>
              </a:rPr>
              <a:t>Gx</a:t>
            </a:r>
            <a:r>
              <a:rPr lang="en-US" altLang="zh-CN" sz="1000" kern="1200" dirty="0">
                <a:solidFill>
                  <a:schemeClr val="tx1"/>
                </a:solidFill>
                <a:latin typeface="+mn-lt"/>
                <a:ea typeface="楷体" pitchFamily="49" charset="-122"/>
                <a:cs typeface="+mn-cs"/>
              </a:rPr>
              <a:t>=(z9-z5)</a:t>
            </a:r>
            <a:r>
              <a:rPr lang="zh-CN" altLang="en-US" sz="1000" kern="1200" dirty="0">
                <a:solidFill>
                  <a:schemeClr val="tx1"/>
                </a:solidFill>
                <a:latin typeface="+mn-lt"/>
                <a:ea typeface="楷体" pitchFamily="49" charset="-122"/>
                <a:cs typeface="+mn-cs"/>
              </a:rPr>
              <a:t>和</a:t>
            </a:r>
            <a:r>
              <a:rPr lang="en-US" altLang="zh-CN" sz="1000" kern="1200" dirty="0" err="1">
                <a:solidFill>
                  <a:schemeClr val="tx1"/>
                </a:solidFill>
                <a:latin typeface="+mn-lt"/>
                <a:ea typeface="楷体" pitchFamily="49" charset="-122"/>
                <a:cs typeface="+mn-cs"/>
              </a:rPr>
              <a:t>Gy</a:t>
            </a:r>
            <a:r>
              <a:rPr lang="en-US" altLang="zh-CN" sz="1000" kern="1200" dirty="0">
                <a:solidFill>
                  <a:schemeClr val="tx1"/>
                </a:solidFill>
                <a:latin typeface="+mn-lt"/>
                <a:ea typeface="楷体" pitchFamily="49" charset="-122"/>
                <a:cs typeface="+mn-cs"/>
              </a:rPr>
              <a:t>=(z8-z6)</a:t>
            </a:r>
            <a:r>
              <a:rPr lang="zh-CN" altLang="en-US" sz="1000" kern="1200" dirty="0">
                <a:solidFill>
                  <a:schemeClr val="tx1"/>
                </a:solidFill>
                <a:latin typeface="+mn-lt"/>
                <a:ea typeface="楷体" pitchFamily="49" charset="-122"/>
                <a:cs typeface="+mn-cs"/>
              </a:rPr>
              <a:t>。梯度算法：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000" kern="1200" dirty="0">
              <a:solidFill>
                <a:schemeClr val="tx1"/>
              </a:solidFill>
              <a:latin typeface="+mn-lt"/>
              <a:ea typeface="楷体" pitchFamily="49" charset="-122"/>
              <a:cs typeface="+mn-cs"/>
            </a:endParaRPr>
          </a:p>
          <a:p>
            <a:pPr eaLnBrk="1" hangingPunct="1"/>
            <a:endParaRPr lang="zh-CN" altLang="zh-CN" dirty="0">
              <a:ea typeface="宋体" charset="-122"/>
            </a:endParaRPr>
          </a:p>
        </p:txBody>
      </p:sp>
    </p:spTree>
    <p:extLst>
      <p:ext uri="{BB962C8B-B14F-4D97-AF65-F5344CB8AC3E}">
        <p14:creationId xmlns:p14="http://schemas.microsoft.com/office/powerpoint/2010/main" val="255001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0B913694-D356-4274-BD9B-B2E72525972E}" type="slidenum">
              <a:rPr lang="en-US" altLang="zh-CN" sz="1200" smtClean="0"/>
              <a:pPr eaLnBrk="1" hangingPunct="1"/>
              <a:t>33</a:t>
            </a:fld>
            <a:endParaRPr lang="en-US" altLang="zh-CN"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华文仿宋" pitchFamily="2" charset="-122"/>
                <a:cs typeface="+mn-cs"/>
              </a:rPr>
              <a:t>两个一维连续函数</a:t>
            </a:r>
            <a:r>
              <a:rPr lang="en-US" altLang="zh-CN" sz="1000" i="1" kern="1200" dirty="0">
                <a:solidFill>
                  <a:schemeClr val="tx1"/>
                </a:solidFill>
                <a:latin typeface="+mn-lt"/>
                <a:ea typeface="华文仿宋" pitchFamily="2" charset="-122"/>
                <a:cs typeface="+mn-cs"/>
              </a:rPr>
              <a:t>f</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和</a:t>
            </a:r>
            <a:r>
              <a:rPr lang="en-US" altLang="zh-CN" sz="1000" i="1" kern="1200" dirty="0">
                <a:solidFill>
                  <a:schemeClr val="tx1"/>
                </a:solidFill>
                <a:latin typeface="+mn-lt"/>
                <a:ea typeface="华文仿宋" pitchFamily="2" charset="-122"/>
                <a:cs typeface="+mn-cs"/>
              </a:rPr>
              <a:t>h</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的卷积</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为</a:t>
            </a:r>
          </a:p>
          <a:p>
            <a:pPr eaLnBrk="1" hangingPunct="1"/>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华文仿宋" pitchFamily="2" charset="-122"/>
                <a:cs typeface="+mn-cs"/>
              </a:rPr>
              <a:t>它表示两个函数的卷积可以转化成乘积的积分来计算。通常将</a:t>
            </a:r>
            <a:r>
              <a:rPr lang="en-US" altLang="zh-CN" sz="1000" kern="1200" dirty="0">
                <a:solidFill>
                  <a:schemeClr val="tx1"/>
                </a:solidFill>
                <a:latin typeface="+mn-lt"/>
                <a:ea typeface="华文仿宋" pitchFamily="2" charset="-122"/>
                <a:cs typeface="+mn-cs"/>
              </a:rPr>
              <a:t>f(x)</a:t>
            </a:r>
            <a:r>
              <a:rPr lang="zh-CN" altLang="en-US" sz="1000" kern="1200" dirty="0">
                <a:solidFill>
                  <a:schemeClr val="tx1"/>
                </a:solidFill>
                <a:latin typeface="+mn-lt"/>
                <a:ea typeface="华文仿宋" pitchFamily="2" charset="-122"/>
                <a:cs typeface="+mn-cs"/>
              </a:rPr>
              <a:t>称为输入函数，将</a:t>
            </a:r>
            <a:r>
              <a:rPr lang="en-US" altLang="zh-CN" sz="1000" kern="1200" dirty="0">
                <a:solidFill>
                  <a:schemeClr val="tx1"/>
                </a:solidFill>
                <a:latin typeface="+mn-lt"/>
                <a:ea typeface="华文仿宋" pitchFamily="2" charset="-122"/>
                <a:cs typeface="+mn-cs"/>
              </a:rPr>
              <a:t>h(x)</a:t>
            </a:r>
            <a:r>
              <a:rPr lang="zh-CN" altLang="en-US" sz="1000" kern="1200" dirty="0">
                <a:solidFill>
                  <a:schemeClr val="tx1"/>
                </a:solidFill>
                <a:latin typeface="+mn-lt"/>
                <a:ea typeface="华文仿宋" pitchFamily="2" charset="-122"/>
                <a:cs typeface="+mn-cs"/>
              </a:rPr>
              <a:t>称为卷积函数。</a:t>
            </a:r>
          </a:p>
          <a:p>
            <a:pPr eaLnBrk="1" hangingPunct="1"/>
            <a:endParaRPr lang="zh-CN" altLang="zh-CN" dirty="0"/>
          </a:p>
        </p:txBody>
      </p:sp>
    </p:spTree>
    <p:extLst>
      <p:ext uri="{BB962C8B-B14F-4D97-AF65-F5344CB8AC3E}">
        <p14:creationId xmlns:p14="http://schemas.microsoft.com/office/powerpoint/2010/main" val="5689252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50A5E85-5B93-4FBF-9930-35859DEC7DC2}" type="slidenum">
              <a:rPr lang="en-US" altLang="zh-CN" sz="1200" smtClean="0"/>
              <a:pPr eaLnBrk="1" hangingPunct="1"/>
              <a:t>88</a:t>
            </a:fld>
            <a:endParaRPr lang="en-US" altLang="zh-CN"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923301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A1D8A348-C042-4BDF-BD70-E2526338FFD6}" type="slidenum">
              <a:rPr lang="en-US" altLang="zh-CN" sz="1200" smtClean="0"/>
              <a:pPr eaLnBrk="1" hangingPunct="1"/>
              <a:t>89</a:t>
            </a:fld>
            <a:endParaRPr lang="en-US" altLang="zh-CN"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楷体" pitchFamily="49" charset="-122"/>
                <a:cs typeface="+mn-cs"/>
              </a:rPr>
              <a:t>在</a:t>
            </a:r>
            <a:r>
              <a:rPr lang="en-US" altLang="zh-CN" sz="1200" i="1" kern="1200" dirty="0">
                <a:solidFill>
                  <a:schemeClr val="tx1"/>
                </a:solidFill>
                <a:latin typeface="+mn-lt"/>
                <a:ea typeface="楷体" pitchFamily="49" charset="-122"/>
                <a:cs typeface="+mn-cs"/>
              </a:rPr>
              <a:t>x</a:t>
            </a:r>
            <a:r>
              <a:rPr lang="zh-CN" altLang="en-US" sz="1200" kern="1200" dirty="0">
                <a:solidFill>
                  <a:schemeClr val="tx1"/>
                </a:solidFill>
                <a:latin typeface="+mn-lt"/>
                <a:ea typeface="楷体" pitchFamily="49" charset="-122"/>
                <a:cs typeface="+mn-cs"/>
              </a:rPr>
              <a:t>方向上对二阶偏微分采用下列定义： </a:t>
            </a:r>
          </a:p>
          <a:p>
            <a:pPr eaLnBrk="1" hangingPunct="1"/>
            <a:endParaRPr lang="zh-CN" altLang="zh-CN" dirty="0">
              <a:ea typeface="宋体" charset="-122"/>
            </a:endParaRPr>
          </a:p>
        </p:txBody>
      </p:sp>
    </p:spTree>
    <p:extLst>
      <p:ext uri="{BB962C8B-B14F-4D97-AF65-F5344CB8AC3E}">
        <p14:creationId xmlns:p14="http://schemas.microsoft.com/office/powerpoint/2010/main" val="3333353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F19AB7D-7DC8-47AA-9038-1ADAD8CDFCC4}" type="slidenum">
              <a:rPr lang="en-US" altLang="zh-CN" sz="1200" smtClean="0"/>
              <a:pPr eaLnBrk="1" hangingPunct="1"/>
              <a:t>90</a:t>
            </a:fld>
            <a:endParaRPr lang="en-US" altLang="zh-CN"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ea typeface="宋体" charset="-122"/>
              </a:rPr>
              <a:t>各向同性，旋转不变。</a:t>
            </a:r>
            <a:endParaRPr lang="zh-CN" altLang="zh-CN" dirty="0">
              <a:ea typeface="宋体" charset="-122"/>
            </a:endParaRPr>
          </a:p>
        </p:txBody>
      </p:sp>
    </p:spTree>
    <p:extLst>
      <p:ext uri="{BB962C8B-B14F-4D97-AF65-F5344CB8AC3E}">
        <p14:creationId xmlns:p14="http://schemas.microsoft.com/office/powerpoint/2010/main" val="2488272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C16407E4-B1E9-42FA-BA70-81908EBEFECE}" type="slidenum">
              <a:rPr lang="en-US" altLang="zh-CN" sz="1200" smtClean="0"/>
              <a:pPr eaLnBrk="1" hangingPunct="1"/>
              <a:t>91</a:t>
            </a:fld>
            <a:endParaRPr lang="en-US" altLang="zh-CN"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ea typeface="宋体" charset="-122"/>
              </a:rPr>
              <a:t>对角线上的元素也可以考虑进来设计掩膜</a:t>
            </a:r>
            <a:endParaRPr lang="zh-CN" altLang="zh-CN" dirty="0">
              <a:ea typeface="宋体" charset="-122"/>
            </a:endParaRPr>
          </a:p>
        </p:txBody>
      </p:sp>
    </p:spTree>
    <p:extLst>
      <p:ext uri="{BB962C8B-B14F-4D97-AF65-F5344CB8AC3E}">
        <p14:creationId xmlns:p14="http://schemas.microsoft.com/office/powerpoint/2010/main" val="538349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51625801-5925-47C9-B379-FBF06F239AD0}" type="slidenum">
              <a:rPr lang="en-US" altLang="zh-CN" sz="1200" smtClean="0"/>
              <a:pPr eaLnBrk="1" hangingPunct="1"/>
              <a:t>92</a:t>
            </a:fld>
            <a:endParaRPr lang="en-US" altLang="zh-CN"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093435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0447197-8519-48C5-8E49-6DB43756442C}" type="slidenum">
              <a:rPr lang="en-US" altLang="zh-CN" sz="1200" smtClean="0"/>
              <a:pPr eaLnBrk="1" hangingPunct="1"/>
              <a:t>93</a:t>
            </a:fld>
            <a:endParaRPr lang="en-US" altLang="zh-CN"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FF"/>
                </a:solidFill>
                <a:latin typeface="楷体" pitchFamily="49" charset="-122"/>
                <a:ea typeface="楷体" pitchFamily="49" charset="-122"/>
              </a:rPr>
              <a:t>当拉普拉斯滤波后的图像与其它图像合并时（相加或相减），则必须考虑符号上的差别。 </a:t>
            </a:r>
          </a:p>
          <a:p>
            <a:pPr eaLnBrk="1" hangingPunct="1"/>
            <a:endParaRPr lang="zh-CN" altLang="zh-CN" dirty="0">
              <a:ea typeface="宋体" charset="-122"/>
            </a:endParaRPr>
          </a:p>
        </p:txBody>
      </p:sp>
    </p:spTree>
    <p:extLst>
      <p:ext uri="{BB962C8B-B14F-4D97-AF65-F5344CB8AC3E}">
        <p14:creationId xmlns:p14="http://schemas.microsoft.com/office/powerpoint/2010/main" val="2903128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AA96304-4EA6-4D5B-ACEA-371B72F80326}" type="slidenum">
              <a:rPr lang="en-US" altLang="zh-CN" sz="1200" smtClean="0"/>
              <a:pPr eaLnBrk="1" hangingPunct="1"/>
              <a:t>94</a:t>
            </a:fld>
            <a:endParaRPr lang="en-US" altLang="zh-CN"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将原始图像和拉普拉斯图像叠加在一起的简单方法可以保护拉普拉斯锐化处理的效果，同时又能复原背景信息。 </a:t>
            </a:r>
          </a:p>
          <a:p>
            <a:pPr eaLnBrk="1" hangingPunct="1"/>
            <a:endParaRPr lang="zh-CN" altLang="zh-CN" dirty="0">
              <a:ea typeface="宋体" charset="-122"/>
            </a:endParaRPr>
          </a:p>
        </p:txBody>
      </p:sp>
    </p:spTree>
    <p:extLst>
      <p:ext uri="{BB962C8B-B14F-4D97-AF65-F5344CB8AC3E}">
        <p14:creationId xmlns:p14="http://schemas.microsoft.com/office/powerpoint/2010/main" val="19213569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83A5B23-22E4-4731-B90D-9BC01CB6AD15}" type="slidenum">
              <a:rPr lang="en-US" altLang="zh-CN" sz="1200" smtClean="0"/>
              <a:pPr eaLnBrk="1" hangingPunct="1"/>
              <a:t>95</a:t>
            </a:fld>
            <a:endParaRPr lang="en-US" altLang="zh-CN"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5213647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F13F80A-C2C8-451D-AA7F-D6A615BB05EC}" type="slidenum">
              <a:rPr lang="en-US" altLang="zh-CN" sz="1200" smtClean="0"/>
              <a:pPr eaLnBrk="1" hangingPunct="1"/>
              <a:t>96</a:t>
            </a:fld>
            <a:endParaRPr lang="en-US" altLang="zh-CN"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714586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D3375B9-5EC0-43B2-8748-15E2C250D246}" type="slidenum">
              <a:rPr lang="en-US" altLang="zh-CN" sz="1200" smtClean="0"/>
              <a:pPr eaLnBrk="1" hangingPunct="1"/>
              <a:t>97</a:t>
            </a:fld>
            <a:endParaRPr lang="en-US" altLang="zh-CN"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061582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C7C1C261-9B34-4131-BD01-4FACAB7074C3}" type="slidenum">
              <a:rPr lang="en-US" altLang="zh-CN" sz="1200" smtClean="0"/>
              <a:pPr eaLnBrk="1" hangingPunct="1"/>
              <a:t>34</a:t>
            </a:fld>
            <a:endParaRPr lang="en-US" altLang="zh-CN"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已知两个函数，要求计算它们的卷积在任意点</a:t>
            </a:r>
            <a:r>
              <a:rPr lang="en-US" altLang="zh-CN" sz="1000" i="1" kern="1200" dirty="0">
                <a:solidFill>
                  <a:schemeClr val="tx1"/>
                </a:solidFill>
                <a:latin typeface="+mn-lt"/>
                <a:ea typeface="楷体" pitchFamily="49" charset="-122"/>
                <a:cs typeface="+mn-cs"/>
              </a:rPr>
              <a:t>x</a:t>
            </a:r>
            <a:r>
              <a:rPr lang="zh-CN" altLang="en-US" sz="1000" kern="1200" dirty="0">
                <a:solidFill>
                  <a:schemeClr val="tx1"/>
                </a:solidFill>
                <a:latin typeface="+mn-lt"/>
                <a:ea typeface="楷体" pitchFamily="49" charset="-122"/>
                <a:cs typeface="+mn-cs"/>
              </a:rPr>
              <a:t>处的值。</a:t>
            </a:r>
          </a:p>
          <a:p>
            <a:pPr eaLnBrk="1" hangingPunct="1"/>
            <a:endParaRPr lang="zh-CN" altLang="zh-CN" dirty="0"/>
          </a:p>
        </p:txBody>
      </p:sp>
    </p:spTree>
    <p:extLst>
      <p:ext uri="{BB962C8B-B14F-4D97-AF65-F5344CB8AC3E}">
        <p14:creationId xmlns:p14="http://schemas.microsoft.com/office/powerpoint/2010/main" val="808688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4E00C75-B1A5-42EF-A64A-D99ADF378939}" type="slidenum">
              <a:rPr lang="en-US" altLang="zh-CN" sz="1200" smtClean="0"/>
              <a:pPr eaLnBrk="1" hangingPunct="1"/>
              <a:t>98</a:t>
            </a:fld>
            <a:endParaRPr lang="en-US" altLang="zh-CN"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14111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9E357134-BA7B-4C7F-9763-D2AD7F6D4755}" type="slidenum">
              <a:rPr lang="en-US" altLang="zh-CN" sz="1200" smtClean="0"/>
              <a:pPr eaLnBrk="1" hangingPunct="1"/>
              <a:t>35</a:t>
            </a:fld>
            <a:endParaRPr lang="en-US" altLang="zh-CN"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华文仿宋" pitchFamily="2" charset="-122"/>
                <a:ea typeface="华文仿宋" pitchFamily="2" charset="-122"/>
              </a:rPr>
              <a:t>Step 1</a:t>
            </a:r>
            <a:r>
              <a:rPr lang="zh-CN" altLang="en-US" dirty="0">
                <a:latin typeface="华文仿宋" pitchFamily="2" charset="-122"/>
                <a:ea typeface="华文仿宋" pitchFamily="2" charset="-122"/>
              </a:rPr>
              <a:t>：将卷积函数</a:t>
            </a:r>
            <a:r>
              <a:rPr lang="en-US" altLang="zh-CN" dirty="0">
                <a:latin typeface="华文仿宋" pitchFamily="2" charset="-122"/>
                <a:ea typeface="华文仿宋" pitchFamily="2" charset="-122"/>
              </a:rPr>
              <a:t>h(t)</a:t>
            </a:r>
            <a:r>
              <a:rPr lang="zh-CN" altLang="en-US" dirty="0">
                <a:latin typeface="华文仿宋" pitchFamily="2" charset="-122"/>
                <a:ea typeface="华文仿宋" pitchFamily="2" charset="-122"/>
              </a:rPr>
              <a:t>反折</a:t>
            </a:r>
          </a:p>
          <a:p>
            <a:pPr eaLnBrk="1" hangingPunct="1"/>
            <a:endParaRPr lang="zh-CN" altLang="zh-CN" dirty="0"/>
          </a:p>
        </p:txBody>
      </p:sp>
    </p:spTree>
    <p:extLst>
      <p:ext uri="{BB962C8B-B14F-4D97-AF65-F5344CB8AC3E}">
        <p14:creationId xmlns:p14="http://schemas.microsoft.com/office/powerpoint/2010/main" val="3616023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05021947-3647-4A8F-BADB-BF9939B50EBE}" type="slidenum">
              <a:rPr lang="en-US" altLang="zh-CN" sz="1200" smtClean="0"/>
              <a:pPr eaLnBrk="1" hangingPunct="1"/>
              <a:t>36</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华文仿宋" pitchFamily="2" charset="-122"/>
                <a:ea typeface="华文仿宋" pitchFamily="2" charset="-122"/>
              </a:rPr>
              <a:t>步骤</a:t>
            </a:r>
            <a:r>
              <a:rPr lang="en-US" altLang="zh-CN" dirty="0">
                <a:latin typeface="华文仿宋" pitchFamily="2" charset="-122"/>
                <a:ea typeface="华文仿宋" pitchFamily="2" charset="-122"/>
              </a:rPr>
              <a:t>2</a:t>
            </a:r>
            <a:r>
              <a:rPr lang="zh-CN" altLang="en-US" dirty="0">
                <a:latin typeface="华文仿宋" pitchFamily="2" charset="-122"/>
                <a:ea typeface="华文仿宋" pitchFamily="2" charset="-122"/>
              </a:rPr>
              <a:t>：将反折后的卷积函数向右移动距离</a:t>
            </a:r>
            <a:r>
              <a:rPr lang="en-US" altLang="zh-CN" dirty="0">
                <a:latin typeface="华文仿宋" pitchFamily="2" charset="-122"/>
                <a:ea typeface="华文仿宋" pitchFamily="2" charset="-122"/>
              </a:rPr>
              <a:t>x</a:t>
            </a:r>
          </a:p>
          <a:p>
            <a:pPr eaLnBrk="1" hangingPunct="1"/>
            <a:endParaRPr lang="zh-CN" altLang="zh-CN" dirty="0"/>
          </a:p>
        </p:txBody>
      </p:sp>
    </p:spTree>
    <p:extLst>
      <p:ext uri="{BB962C8B-B14F-4D97-AF65-F5344CB8AC3E}">
        <p14:creationId xmlns:p14="http://schemas.microsoft.com/office/powerpoint/2010/main" val="308937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标题幻灯片 0">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24"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5" name="标题文本"/>
          <p:cNvSpPr txBox="1">
            <a:spLocks noGrp="1"/>
          </p:cNvSpPr>
          <p:nvPr>
            <p:ph type="title"/>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26" name="正文级别 1…"/>
          <p:cNvSpPr txBox="1">
            <a:spLocks noGrp="1"/>
          </p:cNvSpPr>
          <p:nvPr>
            <p:ph type="body" sz="quarter" idx="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7"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28"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hasCustomPrompt="1"/>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hasCustomPrompt="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195323670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250"/>
            <a:ext cx="8229600" cy="941388"/>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1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1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1A44A0B-D23A-4C46-8883-3398FA9E9ADD}" type="slidenum">
              <a:rPr lang="en-US" altLang="zh-CN"/>
              <a:pPr>
                <a:defRPr/>
              </a:pPr>
              <a:t>‹#›</a:t>
            </a:fld>
            <a:endParaRPr lang="en-US" altLang="zh-CN"/>
          </a:p>
        </p:txBody>
      </p:sp>
    </p:spTree>
    <p:extLst>
      <p:ext uri="{BB962C8B-B14F-4D97-AF65-F5344CB8AC3E}">
        <p14:creationId xmlns:p14="http://schemas.microsoft.com/office/powerpoint/2010/main" val="59711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8210428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8" r:id="rId5"/>
    <p:sldLayoutId id="2147483659" r:id="rId6"/>
    <p:sldLayoutId id="2147483660" r:id="rId7"/>
    <p:sldLayoutId id="2147483661" r:id="rId8"/>
    <p:sldLayoutId id="2147483663" r:id="rId9"/>
    <p:sldLayoutId id="2147483664" r:id="rId10"/>
    <p:sldLayoutId id="2147483665" r:id="rId11"/>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1.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47.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6.wmf"/><Relationship Id="rId5" Type="http://schemas.openxmlformats.org/officeDocument/2006/relationships/oleObject" Target="../embeddings/oleObject1.bin"/><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8.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NULL"/><Relationship Id="rId5" Type="http://schemas.openxmlformats.org/officeDocument/2006/relationships/image" Target="../media/image86.wmf"/><Relationship Id="rId4" Type="http://schemas.openxmlformats.org/officeDocument/2006/relationships/oleObject" Target="../embeddings/oleObject11.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3.bin"/><Relationship Id="rId5" Type="http://schemas.openxmlformats.org/officeDocument/2006/relationships/image" Target="../media/image86.w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8.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5.bin"/><Relationship Id="rId11" Type="http://schemas.openxmlformats.org/officeDocument/2006/relationships/image" Target="../media/image90.wmf"/><Relationship Id="rId5" Type="http://schemas.openxmlformats.org/officeDocument/2006/relationships/image" Target="../media/image87.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89.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9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image" Target="../media/image86.wmf"/><Relationship Id="rId4" Type="http://schemas.openxmlformats.org/officeDocument/2006/relationships/oleObject" Target="../embeddings/oleObject18.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92.wmf"/><Relationship Id="rId2" Type="http://schemas.openxmlformats.org/officeDocument/2006/relationships/slideLayout" Target="../slideLayouts/slideLayout11.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91.wmf"/><Relationship Id="rId4" Type="http://schemas.openxmlformats.org/officeDocument/2006/relationships/oleObject" Target="../embeddings/oleObject20.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3.bin"/><Relationship Id="rId5" Type="http://schemas.openxmlformats.org/officeDocument/2006/relationships/image" Target="../media/image86.wmf"/><Relationship Id="rId4" Type="http://schemas.openxmlformats.org/officeDocument/2006/relationships/oleObject" Target="../embeddings/oleObject22.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94.wmf"/><Relationship Id="rId5" Type="http://schemas.openxmlformats.org/officeDocument/2006/relationships/oleObject" Target="../embeddings/oleObject24.bin"/><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23.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NULL"/><Relationship Id="rId5" Type="http://schemas.openxmlformats.org/officeDocument/2006/relationships/image" Target="../media/image94.wmf"/><Relationship Id="rId4" Type="http://schemas.openxmlformats.org/officeDocument/2006/relationships/oleObject" Target="../embeddings/oleObject25.bin"/><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NULL"/><Relationship Id="rId5" Type="http://schemas.openxmlformats.org/officeDocument/2006/relationships/image" Target="../media/image94.wmf"/><Relationship Id="rId4" Type="http://schemas.openxmlformats.org/officeDocument/2006/relationships/oleObject" Target="../embeddings/oleObject26.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NULL"/><Relationship Id="rId5" Type="http://schemas.openxmlformats.org/officeDocument/2006/relationships/image" Target="../media/image94.wmf"/><Relationship Id="rId4" Type="http://schemas.openxmlformats.org/officeDocument/2006/relationships/oleObject" Target="../embeddings/oleObject27.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NULL"/><Relationship Id="rId5" Type="http://schemas.openxmlformats.org/officeDocument/2006/relationships/image" Target="../media/image94.wmf"/><Relationship Id="rId4" Type="http://schemas.openxmlformats.org/officeDocument/2006/relationships/oleObject" Target="../embeddings/oleObject28.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4.wmf"/><Relationship Id="rId5" Type="http://schemas.openxmlformats.org/officeDocument/2006/relationships/oleObject" Target="../embeddings/oleObject29.bin"/><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4.wmf"/><Relationship Id="rId5" Type="http://schemas.openxmlformats.org/officeDocument/2006/relationships/oleObject" Target="../embeddings/oleObject30.bin"/><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94.wmf"/><Relationship Id="rId2" Type="http://schemas.openxmlformats.org/officeDocument/2006/relationships/slideLayout" Target="../slideLayouts/slideLayout11.xml"/><Relationship Id="rId1" Type="http://schemas.openxmlformats.org/officeDocument/2006/relationships/vmlDrawing" Target="../drawings/vmlDrawing24.vml"/><Relationship Id="rId6" Type="http://schemas.openxmlformats.org/officeDocument/2006/relationships/oleObject" Target="../embeddings/oleObject32.bin"/><Relationship Id="rId5" Type="http://schemas.openxmlformats.org/officeDocument/2006/relationships/image" Target="../media/image96.wmf"/><Relationship Id="rId4" Type="http://schemas.openxmlformats.org/officeDocument/2006/relationships/oleObject" Target="../embeddings/oleObject31.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vmlDrawing" Target="../drawings/vmlDrawing25.vml"/><Relationship Id="rId5" Type="http://schemas.openxmlformats.org/officeDocument/2006/relationships/image" Target="../media/image97.wmf"/><Relationship Id="rId4" Type="http://schemas.openxmlformats.org/officeDocument/2006/relationships/oleObject" Target="../embeddings/oleObject33.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vmlDrawing" Target="../drawings/vmlDrawing26.vml"/><Relationship Id="rId5" Type="http://schemas.openxmlformats.org/officeDocument/2006/relationships/image" Target="../media/image98.wmf"/><Relationship Id="rId4" Type="http://schemas.openxmlformats.org/officeDocument/2006/relationships/oleObject" Target="../embeddings/oleObject34.bin"/></Relationships>
</file>

<file path=ppt/slides/_rels/slide6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vmlDrawing" Target="../drawings/vmlDrawing27.vml"/><Relationship Id="rId5" Type="http://schemas.openxmlformats.org/officeDocument/2006/relationships/image" Target="../media/image100.wmf"/><Relationship Id="rId4" Type="http://schemas.openxmlformats.org/officeDocument/2006/relationships/oleObject" Target="../embeddings/oleObject35.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vmlDrawing" Target="../drawings/vmlDrawing28.vml"/><Relationship Id="rId5" Type="http://schemas.openxmlformats.org/officeDocument/2006/relationships/image" Target="../media/image100.wmf"/><Relationship Id="rId4"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01.wmf"/><Relationship Id="rId2" Type="http://schemas.openxmlformats.org/officeDocument/2006/relationships/slideLayout" Target="../slideLayouts/slideLayout11.xml"/><Relationship Id="rId1" Type="http://schemas.openxmlformats.org/officeDocument/2006/relationships/vmlDrawing" Target="../drawings/vmlDrawing29.vml"/><Relationship Id="rId6" Type="http://schemas.openxmlformats.org/officeDocument/2006/relationships/oleObject" Target="../embeddings/oleObject38.bin"/><Relationship Id="rId5" Type="http://schemas.openxmlformats.org/officeDocument/2006/relationships/image" Target="../media/image100.wmf"/><Relationship Id="rId4" Type="http://schemas.openxmlformats.org/officeDocument/2006/relationships/oleObject" Target="../embeddings/oleObject37.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1.xml"/><Relationship Id="rId1" Type="http://schemas.openxmlformats.org/officeDocument/2006/relationships/vmlDrawing" Target="../drawings/vmlDrawing30.vml"/><Relationship Id="rId5" Type="http://schemas.openxmlformats.org/officeDocument/2006/relationships/image" Target="../media/image102.wmf"/><Relationship Id="rId4" Type="http://schemas.openxmlformats.org/officeDocument/2006/relationships/oleObject" Target="../embeddings/oleObject39.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xml"/><Relationship Id="rId1" Type="http://schemas.openxmlformats.org/officeDocument/2006/relationships/vmlDrawing" Target="../drawings/vmlDrawing31.vml"/><Relationship Id="rId5" Type="http://schemas.openxmlformats.org/officeDocument/2006/relationships/image" Target="../media/image103.png"/><Relationship Id="rId4" Type="http://schemas.openxmlformats.org/officeDocument/2006/relationships/oleObject" Target="../embeddings/oleObject40.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06.wmf"/><Relationship Id="rId2" Type="http://schemas.openxmlformats.org/officeDocument/2006/relationships/slideLayout" Target="../slideLayouts/slideLayout11.xml"/><Relationship Id="rId1" Type="http://schemas.openxmlformats.org/officeDocument/2006/relationships/vmlDrawing" Target="../drawings/vmlDrawing32.vml"/><Relationship Id="rId6" Type="http://schemas.openxmlformats.org/officeDocument/2006/relationships/oleObject" Target="../embeddings/oleObject42.bin"/><Relationship Id="rId5" Type="http://schemas.openxmlformats.org/officeDocument/2006/relationships/image" Target="../media/image105.wmf"/><Relationship Id="rId4" Type="http://schemas.openxmlformats.org/officeDocument/2006/relationships/oleObject" Target="../embeddings/oleObject41.bin"/></Relationships>
</file>

<file path=ppt/slides/_rels/slide84.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notesSlide" Target="../notesSlides/notesSlide56.xml"/><Relationship Id="rId7" Type="http://schemas.openxmlformats.org/officeDocument/2006/relationships/oleObject" Target="../embeddings/oleObject44.bin"/><Relationship Id="rId2" Type="http://schemas.openxmlformats.org/officeDocument/2006/relationships/slideLayout" Target="../slideLayouts/slideLayout11.xml"/><Relationship Id="rId1" Type="http://schemas.openxmlformats.org/officeDocument/2006/relationships/vmlDrawing" Target="../drawings/vmlDrawing33.vml"/><Relationship Id="rId6" Type="http://schemas.openxmlformats.org/officeDocument/2006/relationships/image" Target="../media/image105.wmf"/><Relationship Id="rId5" Type="http://schemas.openxmlformats.org/officeDocument/2006/relationships/oleObject" Target="../embeddings/oleObject43.bin"/><Relationship Id="rId4" Type="http://schemas.openxmlformats.org/officeDocument/2006/relationships/image" Target="../media/image10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09.wmf"/><Relationship Id="rId2" Type="http://schemas.openxmlformats.org/officeDocument/2006/relationships/slideLayout" Target="../slideLayouts/slideLayout11.xml"/><Relationship Id="rId1" Type="http://schemas.openxmlformats.org/officeDocument/2006/relationships/vmlDrawing" Target="../drawings/vmlDrawing34.vml"/><Relationship Id="rId6" Type="http://schemas.openxmlformats.org/officeDocument/2006/relationships/oleObject" Target="../embeddings/oleObject46.bin"/><Relationship Id="rId5" Type="http://schemas.openxmlformats.org/officeDocument/2006/relationships/image" Target="../media/image108.wmf"/><Relationship Id="rId4" Type="http://schemas.openxmlformats.org/officeDocument/2006/relationships/oleObject" Target="../embeddings/oleObject45.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1.xml"/><Relationship Id="rId1" Type="http://schemas.openxmlformats.org/officeDocument/2006/relationships/vmlDrawing" Target="../drawings/vmlDrawing35.vml"/><Relationship Id="rId5" Type="http://schemas.openxmlformats.org/officeDocument/2006/relationships/image" Target="../media/image110.wmf"/><Relationship Id="rId4" Type="http://schemas.openxmlformats.org/officeDocument/2006/relationships/oleObject" Target="../embeddings/oleObject47.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59.xml"/><Relationship Id="rId7" Type="http://schemas.openxmlformats.org/officeDocument/2006/relationships/image" Target="../media/image111.wmf"/><Relationship Id="rId2" Type="http://schemas.openxmlformats.org/officeDocument/2006/relationships/slideLayout" Target="../slideLayouts/slideLayout11.xml"/><Relationship Id="rId1" Type="http://schemas.openxmlformats.org/officeDocument/2006/relationships/vmlDrawing" Target="../drawings/vmlDrawing36.vml"/><Relationship Id="rId6" Type="http://schemas.openxmlformats.org/officeDocument/2006/relationships/oleObject" Target="../embeddings/oleObject49.bin"/><Relationship Id="rId5" Type="http://schemas.openxmlformats.org/officeDocument/2006/relationships/image" Target="../media/image109.wmf"/><Relationship Id="rId4" Type="http://schemas.openxmlformats.org/officeDocument/2006/relationships/oleObject" Target="../embeddings/oleObject48.bin"/><Relationship Id="rId9" Type="http://schemas.openxmlformats.org/officeDocument/2006/relationships/image" Target="../media/image112.wm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1.xml"/><Relationship Id="rId1" Type="http://schemas.openxmlformats.org/officeDocument/2006/relationships/vmlDrawing" Target="../drawings/vmlDrawing37.vml"/><Relationship Id="rId5" Type="http://schemas.openxmlformats.org/officeDocument/2006/relationships/image" Target="../media/image113.wmf"/><Relationship Id="rId4" Type="http://schemas.openxmlformats.org/officeDocument/2006/relationships/oleObject" Target="../embeddings/oleObject51.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61.xml"/><Relationship Id="rId7" Type="http://schemas.openxmlformats.org/officeDocument/2006/relationships/image" Target="../media/image115.wmf"/><Relationship Id="rId2" Type="http://schemas.openxmlformats.org/officeDocument/2006/relationships/slideLayout" Target="../slideLayouts/slideLayout11.xml"/><Relationship Id="rId1" Type="http://schemas.openxmlformats.org/officeDocument/2006/relationships/vmlDrawing" Target="../drawings/vmlDrawing38.vml"/><Relationship Id="rId6" Type="http://schemas.openxmlformats.org/officeDocument/2006/relationships/oleObject" Target="../embeddings/oleObject53.bin"/><Relationship Id="rId11" Type="http://schemas.openxmlformats.org/officeDocument/2006/relationships/image" Target="../media/image113.wmf"/><Relationship Id="rId5" Type="http://schemas.openxmlformats.org/officeDocument/2006/relationships/image" Target="../media/image114.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116.wmf"/></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1.xml"/><Relationship Id="rId1" Type="http://schemas.openxmlformats.org/officeDocument/2006/relationships/vmlDrawing" Target="../drawings/vmlDrawing39.vml"/><Relationship Id="rId5" Type="http://schemas.openxmlformats.org/officeDocument/2006/relationships/image" Target="../media/image116.wmf"/><Relationship Id="rId4" Type="http://schemas.openxmlformats.org/officeDocument/2006/relationships/oleObject" Target="../embeddings/oleObject56.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118.wmf"/><Relationship Id="rId2" Type="http://schemas.openxmlformats.org/officeDocument/2006/relationships/slideLayout" Target="../slideLayouts/slideLayout11.xml"/><Relationship Id="rId1" Type="http://schemas.openxmlformats.org/officeDocument/2006/relationships/vmlDrawing" Target="../drawings/vmlDrawing40.vml"/><Relationship Id="rId6" Type="http://schemas.openxmlformats.org/officeDocument/2006/relationships/oleObject" Target="../embeddings/oleObject58.bin"/><Relationship Id="rId5" Type="http://schemas.openxmlformats.org/officeDocument/2006/relationships/image" Target="../media/image117.wmf"/><Relationship Id="rId4" Type="http://schemas.openxmlformats.org/officeDocument/2006/relationships/oleObject" Target="../embeddings/oleObject57.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1.xml"/><Relationship Id="rId1" Type="http://schemas.openxmlformats.org/officeDocument/2006/relationships/vmlDrawing" Target="../drawings/vmlDrawing41.vml"/><Relationship Id="rId5" Type="http://schemas.openxmlformats.org/officeDocument/2006/relationships/image" Target="../media/image118.wmf"/><Relationship Id="rId4" Type="http://schemas.openxmlformats.org/officeDocument/2006/relationships/oleObject" Target="../embeddings/oleObject59.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1.xml"/><Relationship Id="rId1" Type="http://schemas.openxmlformats.org/officeDocument/2006/relationships/vmlDrawing" Target="../drawings/vmlDrawing42.vml"/><Relationship Id="rId5" Type="http://schemas.openxmlformats.org/officeDocument/2006/relationships/image" Target="../media/image119.wmf"/><Relationship Id="rId4" Type="http://schemas.openxmlformats.org/officeDocument/2006/relationships/oleObject" Target="../embeddings/oleObject60.bin"/></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121.png"/></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122.png"/></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0.xml"/><Relationship Id="rId1" Type="http://schemas.openxmlformats.org/officeDocument/2006/relationships/slideLayout" Target="../slideLayouts/slideLayout11.xml"/><Relationship Id="rId5" Type="http://schemas.openxmlformats.org/officeDocument/2006/relationships/image" Target="../media/image123.png"/><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Digital Image Processing 图像信息处理"/>
          <p:cNvSpPr txBox="1">
            <a:spLocks noGrp="1"/>
          </p:cNvSpPr>
          <p:nvPr>
            <p:ph type="title"/>
          </p:nvPr>
        </p:nvSpPr>
        <p:spPr>
          <a:xfrm>
            <a:off x="685800" y="3355847"/>
            <a:ext cx="8077200" cy="1673352"/>
          </a:xfrm>
          <a:prstGeom prst="rect">
            <a:avLst/>
          </a:prstGeom>
        </p:spPr>
        <p:txBody>
          <a:bodyPr/>
          <a:lstStyle/>
          <a:p>
            <a:pPr defTabSz="740663">
              <a:defRPr sz="3402"/>
            </a:pPr>
            <a:r>
              <a:t>Digital Image Processing</a:t>
            </a:r>
            <a:br/>
            <a:r>
              <a:t>图像信息处理</a:t>
            </a:r>
            <a:br/>
            <a:endParaRPr/>
          </a:p>
        </p:txBody>
      </p:sp>
      <p:sp>
        <p:nvSpPr>
          <p:cNvPr id="145" name="宋明黎…"/>
          <p:cNvSpPr txBox="1">
            <a:spLocks noGrp="1"/>
          </p:cNvSpPr>
          <p:nvPr>
            <p:ph type="body" sz="quarter" idx="1"/>
          </p:nvPr>
        </p:nvSpPr>
        <p:spPr>
          <a:prstGeom prst="rect">
            <a:avLst/>
          </a:prstGeom>
        </p:spPr>
        <p:txBody>
          <a:bodyPr/>
          <a:lstStyle/>
          <a:p>
            <a:pPr defTabSz="868680">
              <a:lnSpc>
                <a:spcPct val="90000"/>
              </a:lnSpc>
              <a:defRPr sz="1900"/>
            </a:pPr>
            <a:r>
              <a:rPr dirty="0" err="1">
                <a:latin typeface="+mj-lt"/>
                <a:ea typeface="+mj-ea"/>
                <a:cs typeface="+mj-cs"/>
                <a:sym typeface="Helvetica"/>
              </a:rPr>
              <a:t>宋明黎</a:t>
            </a:r>
            <a:endParaRPr dirty="0">
              <a:latin typeface="+mj-lt"/>
              <a:ea typeface="+mj-ea"/>
              <a:cs typeface="+mj-cs"/>
              <a:sym typeface="Helvetica"/>
            </a:endParaRPr>
          </a:p>
          <a:p>
            <a:pPr defTabSz="868680">
              <a:lnSpc>
                <a:spcPct val="90000"/>
              </a:lnSpc>
              <a:defRPr sz="1900"/>
            </a:pPr>
            <a:r>
              <a:rPr dirty="0" err="1"/>
              <a:t>brooksong@zju.edu.cn</a:t>
            </a:r>
            <a:endParaRPr dirty="0"/>
          </a:p>
          <a:p>
            <a:pPr defTabSz="868680">
              <a:lnSpc>
                <a:spcPct val="90000"/>
              </a:lnSpc>
              <a:defRPr sz="1900"/>
            </a:pPr>
            <a:r>
              <a:rPr dirty="0" err="1">
                <a:latin typeface="+mj-lt"/>
                <a:ea typeface="+mj-ea"/>
                <a:cs typeface="+mj-cs"/>
                <a:sym typeface="Helvetica"/>
              </a:rPr>
              <a:t>计算机学院</a:t>
            </a:r>
            <a:endParaRPr dirty="0">
              <a:latin typeface="+mj-lt"/>
              <a:ea typeface="+mj-ea"/>
              <a:cs typeface="+mj-cs"/>
              <a:sym typeface="Helvetica"/>
            </a:endParaRPr>
          </a:p>
          <a:p>
            <a:pPr defTabSz="868680">
              <a:lnSpc>
                <a:spcPct val="90000"/>
              </a:lnSpc>
              <a:defRPr sz="1900"/>
            </a:pPr>
            <a:r>
              <a:rPr dirty="0" err="1">
                <a:latin typeface="+mj-lt"/>
                <a:ea typeface="+mj-ea"/>
                <a:cs typeface="+mj-cs"/>
                <a:sym typeface="Helvetica"/>
              </a:rPr>
              <a:t>浙江大学</a:t>
            </a:r>
            <a:endParaRPr dirty="0">
              <a:latin typeface="+mj-lt"/>
              <a:ea typeface="+mj-ea"/>
              <a:cs typeface="+mj-cs"/>
              <a:sym typeface="Helvetica"/>
            </a:endParaRPr>
          </a:p>
          <a:p>
            <a:pPr defTabSz="868680">
              <a:lnSpc>
                <a:spcPct val="90000"/>
              </a:lnSpc>
              <a:defRPr sz="1900"/>
            </a:pPr>
            <a:r>
              <a:rPr dirty="0"/>
              <a:t>20</a:t>
            </a:r>
            <a:r>
              <a:rPr lang="en-US" altLang="zh-CN" dirty="0"/>
              <a:t>23</a:t>
            </a:r>
            <a:r>
              <a:rPr lang="zh-CN" altLang="en-US" dirty="0">
                <a:latin typeface="+mj-lt"/>
                <a:ea typeface="+mj-ea"/>
                <a:cs typeface="+mj-cs"/>
                <a:sym typeface="Helvetica"/>
              </a:rPr>
              <a:t>秋冬</a:t>
            </a:r>
            <a:r>
              <a:rPr dirty="0" err="1">
                <a:latin typeface="+mj-lt"/>
                <a:ea typeface="+mj-ea"/>
                <a:cs typeface="+mj-cs"/>
                <a:sym typeface="Helvetica"/>
              </a:rPr>
              <a:t>学期</a:t>
            </a:r>
            <a:r>
              <a:rPr dirty="0"/>
              <a:t> </a:t>
            </a:r>
          </a:p>
        </p:txBody>
      </p:sp>
      <p:sp>
        <p:nvSpPr>
          <p:cNvPr id="146" name="Mingli Song…"/>
          <p:cNvSpPr txBox="1"/>
          <p:nvPr/>
        </p:nvSpPr>
        <p:spPr>
          <a:xfrm>
            <a:off x="539551" y="5306415"/>
            <a:ext cx="8077201"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pPr>
              <a:defRPr>
                <a:solidFill>
                  <a:srgbClr val="FFFFFF"/>
                </a:solidFill>
              </a:defRPr>
            </a:pPr>
            <a:r>
              <a:rPr dirty="0"/>
              <a:t>Mingli Song</a:t>
            </a:r>
            <a:endParaRPr sz="2000" dirty="0"/>
          </a:p>
          <a:p>
            <a:pPr>
              <a:defRPr>
                <a:solidFill>
                  <a:srgbClr val="FFFFFF"/>
                </a:solidFill>
              </a:defRPr>
            </a:pPr>
            <a:r>
              <a:rPr dirty="0"/>
              <a:t>College of Computer Science, Zhejiang University</a:t>
            </a:r>
            <a:endParaRPr sz="2000" dirty="0"/>
          </a:p>
          <a:p>
            <a:pPr>
              <a:defRPr>
                <a:solidFill>
                  <a:srgbClr val="FFFFFF"/>
                </a:solidFill>
              </a:defRPr>
            </a:pPr>
            <a:r>
              <a:rPr dirty="0" err="1"/>
              <a:t>brooksong@zju.edu.cn</a:t>
            </a:r>
            <a:endParaRPr sz="2000" dirty="0"/>
          </a:p>
          <a:p>
            <a:pPr>
              <a:defRPr>
                <a:solidFill>
                  <a:srgbClr val="FFFFFF"/>
                </a:solidFill>
              </a:defRPr>
            </a:pPr>
            <a:r>
              <a:rPr dirty="0"/>
              <a:t>http://</a:t>
            </a:r>
            <a:r>
              <a:rPr lang="en-US" altLang="zh-CN" dirty="0" err="1"/>
              <a:t>person</a:t>
            </a:r>
            <a:r>
              <a:rPr dirty="0" err="1"/>
              <a:t>.zju.edu.cn</a:t>
            </a:r>
            <a:r>
              <a:rPr dirty="0"/>
              <a:t>/</a:t>
            </a:r>
            <a:r>
              <a:rPr dirty="0" err="1"/>
              <a:t>msong</a:t>
            </a:r>
            <a:r>
              <a:rPr dirty="0"/>
              <a:t>/</a:t>
            </a:r>
            <a:endParaRPr sz="2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Possible Solution"/>
          <p:cNvSpPr txBox="1">
            <a:spLocks noGrp="1"/>
          </p:cNvSpPr>
          <p:nvPr>
            <p:ph type="title"/>
          </p:nvPr>
        </p:nvSpPr>
        <p:spPr>
          <a:xfrm>
            <a:off x="685800" y="457200"/>
            <a:ext cx="7772400" cy="1143000"/>
          </a:xfrm>
          <a:prstGeom prst="rect">
            <a:avLst/>
          </a:prstGeom>
        </p:spPr>
        <p:txBody>
          <a:bodyPr/>
          <a:lstStyle/>
          <a:p>
            <a:r>
              <a:t>Possible Solution</a:t>
            </a:r>
          </a:p>
        </p:txBody>
      </p:sp>
      <p:pic>
        <p:nvPicPr>
          <p:cNvPr id="1405" name="image79.png" descr="image79.png"/>
          <p:cNvPicPr>
            <a:picLocks noChangeAspect="1"/>
          </p:cNvPicPr>
          <p:nvPr/>
        </p:nvPicPr>
        <p:blipFill>
          <a:blip r:embed="rId2"/>
          <a:stretch>
            <a:fillRect/>
          </a:stretch>
        </p:blipFill>
        <p:spPr>
          <a:xfrm>
            <a:off x="1219200" y="1600200"/>
            <a:ext cx="1303338" cy="1752600"/>
          </a:xfrm>
          <a:prstGeom prst="rect">
            <a:avLst/>
          </a:prstGeom>
          <a:ln w="12700">
            <a:miter lim="400000"/>
            <a:headEnd/>
            <a:tailEnd/>
          </a:ln>
        </p:spPr>
      </p:pic>
      <p:pic>
        <p:nvPicPr>
          <p:cNvPr id="1406" name="image80.png" descr="image80.png"/>
          <p:cNvPicPr>
            <a:picLocks noChangeAspect="1"/>
          </p:cNvPicPr>
          <p:nvPr/>
        </p:nvPicPr>
        <p:blipFill>
          <a:blip r:embed="rId3"/>
          <a:stretch>
            <a:fillRect/>
          </a:stretch>
        </p:blipFill>
        <p:spPr>
          <a:xfrm>
            <a:off x="3276600" y="1600200"/>
            <a:ext cx="1301750" cy="1752600"/>
          </a:xfrm>
          <a:prstGeom prst="rect">
            <a:avLst/>
          </a:prstGeom>
          <a:ln w="12700">
            <a:miter lim="400000"/>
            <a:headEnd/>
            <a:tailEnd/>
          </a:ln>
        </p:spPr>
      </p:pic>
      <p:pic>
        <p:nvPicPr>
          <p:cNvPr id="1407" name="image81.png" descr="image81.png"/>
          <p:cNvPicPr>
            <a:picLocks noChangeAspect="1"/>
          </p:cNvPicPr>
          <p:nvPr/>
        </p:nvPicPr>
        <p:blipFill>
          <a:blip r:embed="rId4"/>
          <a:stretch>
            <a:fillRect/>
          </a:stretch>
        </p:blipFill>
        <p:spPr>
          <a:xfrm>
            <a:off x="914400" y="3886200"/>
            <a:ext cx="1751014" cy="1981200"/>
          </a:xfrm>
          <a:prstGeom prst="rect">
            <a:avLst/>
          </a:prstGeom>
          <a:ln w="12700">
            <a:miter lim="400000"/>
            <a:headEnd/>
            <a:tailEnd/>
          </a:ln>
        </p:spPr>
      </p:pic>
      <p:grpSp>
        <p:nvGrpSpPr>
          <p:cNvPr id="1410" name="成组"/>
          <p:cNvGrpSpPr/>
          <p:nvPr/>
        </p:nvGrpSpPr>
        <p:grpSpPr>
          <a:xfrm>
            <a:off x="4919662" y="2057399"/>
            <a:ext cx="3268664" cy="1112840"/>
            <a:chOff x="0" y="0"/>
            <a:chExt cx="3268662" cy="1112838"/>
          </a:xfrm>
        </p:grpSpPr>
        <p:sp>
          <p:nvSpPr>
            <p:cNvPr id="1408" name="Geometric warping:"/>
            <p:cNvSpPr txBox="1"/>
            <p:nvPr/>
          </p:nvSpPr>
          <p:spPr>
            <a:xfrm>
              <a:off x="0" y="0"/>
              <a:ext cx="2831416" cy="459740"/>
            </a:xfrm>
            <a:prstGeom prst="rect">
              <a:avLst/>
            </a:prstGeom>
            <a:noFill/>
            <a:ln w="12700" cap="flat">
              <a:noFill/>
              <a:miter lim="400000"/>
            </a:ln>
            <a:effectLst/>
          </p:spPr>
          <p:txBody>
            <a:bodyPr wrap="none" lIns="45719" tIns="45719" rIns="45719" bIns="45719" numCol="1" anchor="ctr">
              <a:spAutoFit/>
            </a:bodyPr>
            <a:lstStyle/>
            <a:p>
              <a:pPr>
                <a:defRPr sz="2400">
                  <a:latin typeface="+mj-lt"/>
                  <a:ea typeface="+mj-ea"/>
                  <a:cs typeface="+mj-cs"/>
                  <a:sym typeface="Helvetica"/>
                </a:defRPr>
              </a:pPr>
              <a:r>
                <a:t> Geometric warping:</a:t>
              </a:r>
            </a:p>
          </p:txBody>
        </p:sp>
        <p:pic>
          <p:nvPicPr>
            <p:cNvPr id="1409" name="image82.pdf" descr="image82.pdf"/>
            <p:cNvPicPr>
              <a:picLocks noChangeAspect="1"/>
            </p:cNvPicPr>
            <p:nvPr/>
          </p:nvPicPr>
          <p:blipFill>
            <a:blip r:embed="rId5"/>
            <a:stretch>
              <a:fillRect/>
            </a:stretch>
          </p:blipFill>
          <p:spPr>
            <a:xfrm>
              <a:off x="490537" y="547687"/>
              <a:ext cx="2778126" cy="565152"/>
            </a:xfrm>
            <a:prstGeom prst="rect">
              <a:avLst/>
            </a:prstGeom>
            <a:ln w="12700" cap="flat">
              <a:noFill/>
              <a:miter lim="400000"/>
              <a:headEnd/>
              <a:tailEnd/>
            </a:ln>
            <a:effectLst/>
          </p:spPr>
        </p:pic>
      </p:grpSp>
      <p:pic>
        <p:nvPicPr>
          <p:cNvPr id="1411" name="image83.pdf" descr="image83.pdf"/>
          <p:cNvPicPr>
            <a:picLocks noChangeAspect="1"/>
          </p:cNvPicPr>
          <p:nvPr/>
        </p:nvPicPr>
        <p:blipFill>
          <a:blip r:embed="rId6"/>
          <a:stretch>
            <a:fillRect/>
          </a:stretch>
        </p:blipFill>
        <p:spPr>
          <a:xfrm>
            <a:off x="1676400" y="5867400"/>
            <a:ext cx="376239" cy="406400"/>
          </a:xfrm>
          <a:prstGeom prst="rect">
            <a:avLst/>
          </a:prstGeom>
          <a:ln w="12700">
            <a:miter lim="400000"/>
            <a:headEnd/>
            <a:tailEnd/>
          </a:ln>
        </p:spPr>
      </p:pic>
      <p:pic>
        <p:nvPicPr>
          <p:cNvPr id="1412" name="image84.pdf" descr="image84.pdf"/>
          <p:cNvPicPr>
            <a:picLocks noChangeAspect="1"/>
          </p:cNvPicPr>
          <p:nvPr/>
        </p:nvPicPr>
        <p:blipFill>
          <a:blip r:embed="rId7"/>
          <a:stretch>
            <a:fillRect/>
          </a:stretch>
        </p:blipFill>
        <p:spPr>
          <a:xfrm>
            <a:off x="1752600" y="3429000"/>
            <a:ext cx="368300" cy="400050"/>
          </a:xfrm>
          <a:prstGeom prst="rect">
            <a:avLst/>
          </a:prstGeom>
          <a:ln w="12700">
            <a:miter lim="400000"/>
            <a:headEnd/>
            <a:tailEnd/>
          </a:ln>
        </p:spPr>
      </p:pic>
      <p:grpSp>
        <p:nvGrpSpPr>
          <p:cNvPr id="1419" name="成组"/>
          <p:cNvGrpSpPr/>
          <p:nvPr/>
        </p:nvGrpSpPr>
        <p:grpSpPr>
          <a:xfrm>
            <a:off x="4876799" y="4267200"/>
            <a:ext cx="3962401" cy="609600"/>
            <a:chOff x="0" y="0"/>
            <a:chExt cx="3962400" cy="609600"/>
          </a:xfrm>
        </p:grpSpPr>
        <p:sp>
          <p:nvSpPr>
            <p:cNvPr id="1413" name="矩形"/>
            <p:cNvSpPr/>
            <p:nvPr/>
          </p:nvSpPr>
          <p:spPr>
            <a:xfrm>
              <a:off x="609600" y="0"/>
              <a:ext cx="3352800" cy="609600"/>
            </a:xfrm>
            <a:prstGeom prst="rect">
              <a:avLst/>
            </a:prstGeom>
            <a:solidFill>
              <a:srgbClr val="993366"/>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414" name="Expression details lost"/>
            <p:cNvSpPr txBox="1"/>
            <p:nvPr/>
          </p:nvSpPr>
          <p:spPr>
            <a:xfrm>
              <a:off x="727194" y="76200"/>
              <a:ext cx="3136662" cy="459741"/>
            </a:xfrm>
            <a:prstGeom prst="rect">
              <a:avLst/>
            </a:prstGeom>
            <a:noFill/>
            <a:ln w="12700" cap="flat">
              <a:noFill/>
              <a:miter lim="400000"/>
            </a:ln>
            <a:effectLst/>
          </p:spPr>
          <p:txBody>
            <a:bodyPr wrap="none" lIns="45719" tIns="45719" rIns="45719" bIns="45719" numCol="1" anchor="ctr">
              <a:spAutoFit/>
            </a:bodyPr>
            <a:lstStyle>
              <a:lvl1pPr algn="ctr">
                <a:defRPr sz="2400">
                  <a:solidFill>
                    <a:srgbClr val="FBFB9F"/>
                  </a:solidFill>
                  <a:latin typeface="+mj-lt"/>
                  <a:ea typeface="+mj-ea"/>
                  <a:cs typeface="+mj-cs"/>
                  <a:sym typeface="Helvetica"/>
                </a:defRPr>
              </a:lvl1pPr>
            </a:lstStyle>
            <a:p>
              <a:r>
                <a:t>Expression details lost</a:t>
              </a:r>
            </a:p>
          </p:txBody>
        </p:sp>
        <p:sp>
          <p:nvSpPr>
            <p:cNvPr id="1415" name="线条"/>
            <p:cNvSpPr/>
            <p:nvPr/>
          </p:nvSpPr>
          <p:spPr>
            <a:xfrm>
              <a:off x="152400" y="228600"/>
              <a:ext cx="457200" cy="0"/>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6" name="线条"/>
            <p:cNvSpPr/>
            <p:nvPr/>
          </p:nvSpPr>
          <p:spPr>
            <a:xfrm>
              <a:off x="152400" y="381000"/>
              <a:ext cx="457200" cy="0"/>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7" name="线条"/>
            <p:cNvSpPr/>
            <p:nvPr/>
          </p:nvSpPr>
          <p:spPr>
            <a:xfrm flipH="1">
              <a:off x="-1" y="76199"/>
              <a:ext cx="228601" cy="228602"/>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8" name="线条"/>
            <p:cNvSpPr/>
            <p:nvPr/>
          </p:nvSpPr>
          <p:spPr>
            <a:xfrm>
              <a:off x="-1" y="304799"/>
              <a:ext cx="228602" cy="228602"/>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pic>
        <p:nvPicPr>
          <p:cNvPr id="1420" name="image85.pdf" descr="image85.pdf"/>
          <p:cNvPicPr>
            <a:picLocks noChangeAspect="1"/>
          </p:cNvPicPr>
          <p:nvPr/>
        </p:nvPicPr>
        <p:blipFill>
          <a:blip r:embed="rId8"/>
          <a:stretch>
            <a:fillRect/>
          </a:stretch>
        </p:blipFill>
        <p:spPr>
          <a:xfrm>
            <a:off x="3797300" y="3455987"/>
            <a:ext cx="387350" cy="360363"/>
          </a:xfrm>
          <a:prstGeom prst="rect">
            <a:avLst/>
          </a:prstGeom>
          <a:ln w="12700">
            <a:miter lim="400000"/>
            <a:headEnd/>
            <a:tailEnd/>
          </a:ln>
        </p:spPr>
      </p:pic>
      <p:pic>
        <p:nvPicPr>
          <p:cNvPr id="1421" name="image86.pdf" descr="image86.pdf"/>
          <p:cNvPicPr>
            <a:picLocks noChangeAspect="1"/>
          </p:cNvPicPr>
          <p:nvPr/>
        </p:nvPicPr>
        <p:blipFill>
          <a:blip r:embed="rId9"/>
          <a:stretch>
            <a:fillRect/>
          </a:stretch>
        </p:blipFill>
        <p:spPr>
          <a:xfrm>
            <a:off x="3717925" y="5843587"/>
            <a:ext cx="439738" cy="404813"/>
          </a:xfrm>
          <a:prstGeom prst="rect">
            <a:avLst/>
          </a:prstGeom>
          <a:ln w="12700">
            <a:miter lim="400000"/>
            <a:headEnd/>
            <a:tailEnd/>
          </a:ln>
        </p:spPr>
      </p:pic>
      <p:pic>
        <p:nvPicPr>
          <p:cNvPr id="1422" name="image87.pdf" descr="image87.pdf"/>
          <p:cNvPicPr>
            <a:picLocks noChangeAspect="1"/>
          </p:cNvPicPr>
          <p:nvPr/>
        </p:nvPicPr>
        <p:blipFill>
          <a:blip r:embed="rId10"/>
          <a:stretch>
            <a:fillRect/>
          </a:stretch>
        </p:blipFill>
        <p:spPr>
          <a:xfrm>
            <a:off x="3581400" y="4191000"/>
            <a:ext cx="825500" cy="1281113"/>
          </a:xfrm>
          <a:prstGeom prst="rect">
            <a:avLst/>
          </a:prstGeom>
          <a:ln w="12700">
            <a:miter lim="400000"/>
            <a:headEnd/>
            <a:tailEnd/>
          </a:ln>
        </p:spPr>
      </p:pic>
      <p:pic>
        <p:nvPicPr>
          <p:cNvPr id="1423" name="image88.png" descr="image88.png"/>
          <p:cNvPicPr>
            <a:picLocks noChangeAspect="1"/>
          </p:cNvPicPr>
          <p:nvPr/>
        </p:nvPicPr>
        <p:blipFill>
          <a:blip r:embed="rId11"/>
          <a:stretch>
            <a:fillRect/>
          </a:stretch>
        </p:blipFill>
        <p:spPr>
          <a:xfrm>
            <a:off x="3048000" y="3886200"/>
            <a:ext cx="1751014" cy="1981200"/>
          </a:xfrm>
          <a:prstGeom prst="rect">
            <a:avLst/>
          </a:prstGeom>
          <a:ln w="12700">
            <a:miter lim="400000"/>
            <a:headEnd/>
            <a:tailEnd/>
          </a:ln>
        </p:spPr>
      </p:pic>
    </p:spTree>
    <p:extLst>
      <p:ext uri="{BB962C8B-B14F-4D97-AF65-F5344CB8AC3E}">
        <p14:creationId xmlns:p14="http://schemas.microsoft.com/office/powerpoint/2010/main" val="4098951651"/>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1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 grpId="0" bldLvl="0" animBg="1" advAuto="0"/>
      <p:bldP spid="1419" grpId="0" bldLvl="0" animBg="1" advAuto="0"/>
      <p:bldP spid="1423" grpId="0" bldLvl="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Our Solution"/>
          <p:cNvSpPr txBox="1">
            <a:spLocks noGrp="1"/>
          </p:cNvSpPr>
          <p:nvPr>
            <p:ph type="title"/>
          </p:nvPr>
        </p:nvSpPr>
        <p:spPr>
          <a:xfrm>
            <a:off x="139597" y="620687"/>
            <a:ext cx="3886201" cy="762001"/>
          </a:xfrm>
          <a:prstGeom prst="rect">
            <a:avLst/>
          </a:prstGeom>
        </p:spPr>
        <p:txBody>
          <a:bodyPr/>
          <a:lstStyle>
            <a:lvl1pPr>
              <a:defRPr sz="4000"/>
            </a:lvl1pPr>
          </a:lstStyle>
          <a:p>
            <a:r>
              <a:t>Our Solution</a:t>
            </a:r>
          </a:p>
        </p:txBody>
      </p:sp>
      <p:pic>
        <p:nvPicPr>
          <p:cNvPr id="1426" name="image93.png" descr="image93.png"/>
          <p:cNvPicPr>
            <a:picLocks noChangeAspect="1"/>
          </p:cNvPicPr>
          <p:nvPr/>
        </p:nvPicPr>
        <p:blipFill>
          <a:blip r:embed="rId2"/>
          <a:stretch>
            <a:fillRect/>
          </a:stretch>
        </p:blipFill>
        <p:spPr>
          <a:xfrm>
            <a:off x="3048000" y="3886200"/>
            <a:ext cx="1751014" cy="1981200"/>
          </a:xfrm>
          <a:prstGeom prst="rect">
            <a:avLst/>
          </a:prstGeom>
          <a:ln w="12700">
            <a:miter lim="400000"/>
            <a:headEnd/>
            <a:tailEnd/>
          </a:ln>
        </p:spPr>
      </p:pic>
      <p:pic>
        <p:nvPicPr>
          <p:cNvPr id="1427" name="image79.png" descr="image79.png"/>
          <p:cNvPicPr>
            <a:picLocks noChangeAspect="1"/>
          </p:cNvPicPr>
          <p:nvPr/>
        </p:nvPicPr>
        <p:blipFill>
          <a:blip r:embed="rId3"/>
          <a:stretch>
            <a:fillRect/>
          </a:stretch>
        </p:blipFill>
        <p:spPr>
          <a:xfrm>
            <a:off x="1219200" y="1600200"/>
            <a:ext cx="1303338" cy="1752600"/>
          </a:xfrm>
          <a:prstGeom prst="rect">
            <a:avLst/>
          </a:prstGeom>
          <a:ln w="12700">
            <a:miter lim="400000"/>
            <a:headEnd/>
            <a:tailEnd/>
          </a:ln>
        </p:spPr>
      </p:pic>
      <p:pic>
        <p:nvPicPr>
          <p:cNvPr id="1428" name="image80.png" descr="image80.png"/>
          <p:cNvPicPr>
            <a:picLocks noChangeAspect="1"/>
          </p:cNvPicPr>
          <p:nvPr/>
        </p:nvPicPr>
        <p:blipFill>
          <a:blip r:embed="rId4"/>
          <a:stretch>
            <a:fillRect/>
          </a:stretch>
        </p:blipFill>
        <p:spPr>
          <a:xfrm>
            <a:off x="3276600" y="1600200"/>
            <a:ext cx="1301750" cy="1752600"/>
          </a:xfrm>
          <a:prstGeom prst="rect">
            <a:avLst/>
          </a:prstGeom>
          <a:ln w="12700">
            <a:miter lim="400000"/>
            <a:headEnd/>
            <a:tailEnd/>
          </a:ln>
        </p:spPr>
      </p:pic>
      <p:pic>
        <p:nvPicPr>
          <p:cNvPr id="1429" name="image81.png" descr="image81.png"/>
          <p:cNvPicPr>
            <a:picLocks noChangeAspect="1"/>
          </p:cNvPicPr>
          <p:nvPr/>
        </p:nvPicPr>
        <p:blipFill>
          <a:blip r:embed="rId5"/>
          <a:stretch>
            <a:fillRect/>
          </a:stretch>
        </p:blipFill>
        <p:spPr>
          <a:xfrm>
            <a:off x="914400" y="3886200"/>
            <a:ext cx="1751014" cy="1981200"/>
          </a:xfrm>
          <a:prstGeom prst="rect">
            <a:avLst/>
          </a:prstGeom>
          <a:ln w="12700">
            <a:miter lim="400000"/>
            <a:headEnd/>
            <a:tailEnd/>
          </a:ln>
        </p:spPr>
      </p:pic>
      <p:pic>
        <p:nvPicPr>
          <p:cNvPr id="1430" name="image89.pdf" descr="image89.pdf"/>
          <p:cNvPicPr>
            <a:picLocks noChangeAspect="1"/>
          </p:cNvPicPr>
          <p:nvPr/>
        </p:nvPicPr>
        <p:blipFill>
          <a:blip r:embed="rId6"/>
          <a:stretch>
            <a:fillRect/>
          </a:stretch>
        </p:blipFill>
        <p:spPr>
          <a:xfrm>
            <a:off x="1676400" y="5867400"/>
            <a:ext cx="376239" cy="406400"/>
          </a:xfrm>
          <a:prstGeom prst="rect">
            <a:avLst/>
          </a:prstGeom>
          <a:ln w="12700">
            <a:miter lim="400000"/>
            <a:headEnd/>
            <a:tailEnd/>
          </a:ln>
        </p:spPr>
      </p:pic>
      <p:pic>
        <p:nvPicPr>
          <p:cNvPr id="1431" name="image90.pdf" descr="image90.pdf"/>
          <p:cNvPicPr>
            <a:picLocks noChangeAspect="1"/>
          </p:cNvPicPr>
          <p:nvPr/>
        </p:nvPicPr>
        <p:blipFill>
          <a:blip r:embed="rId7"/>
          <a:stretch>
            <a:fillRect/>
          </a:stretch>
        </p:blipFill>
        <p:spPr>
          <a:xfrm>
            <a:off x="1752600" y="3429000"/>
            <a:ext cx="368300" cy="400050"/>
          </a:xfrm>
          <a:prstGeom prst="rect">
            <a:avLst/>
          </a:prstGeom>
          <a:ln w="12700">
            <a:miter lim="400000"/>
            <a:headEnd/>
            <a:tailEnd/>
          </a:ln>
        </p:spPr>
      </p:pic>
      <p:sp>
        <p:nvSpPr>
          <p:cNvPr id="1432" name="Add expression details"/>
          <p:cNvSpPr txBox="1"/>
          <p:nvPr/>
        </p:nvSpPr>
        <p:spPr>
          <a:xfrm>
            <a:off x="4621212" y="2087563"/>
            <a:ext cx="3238908" cy="459741"/>
          </a:xfrm>
          <a:prstGeom prst="rect">
            <a:avLst/>
          </a:prstGeom>
          <a:ln w="12700">
            <a:miter lim="400000"/>
          </a:ln>
        </p:spPr>
        <p:txBody>
          <a:bodyPr wrap="none" lIns="45719" rIns="45719" anchor="ctr">
            <a:spAutoFit/>
          </a:bodyPr>
          <a:lstStyle/>
          <a:p>
            <a:pPr>
              <a:defRPr sz="2400">
                <a:latin typeface="+mj-lt"/>
                <a:ea typeface="+mj-ea"/>
                <a:cs typeface="+mj-cs"/>
                <a:sym typeface="Helvetica"/>
              </a:defRPr>
            </a:pPr>
            <a:r>
              <a:t> Add expression details</a:t>
            </a:r>
          </a:p>
        </p:txBody>
      </p:sp>
      <p:pic>
        <p:nvPicPr>
          <p:cNvPr id="1433" name="image91.pdf" descr="image91.pdf"/>
          <p:cNvPicPr>
            <a:picLocks noChangeAspect="1"/>
          </p:cNvPicPr>
          <p:nvPr/>
        </p:nvPicPr>
        <p:blipFill>
          <a:blip r:embed="rId8"/>
          <a:stretch>
            <a:fillRect/>
          </a:stretch>
        </p:blipFill>
        <p:spPr>
          <a:xfrm>
            <a:off x="3797300" y="3455987"/>
            <a:ext cx="387350" cy="360363"/>
          </a:xfrm>
          <a:prstGeom prst="rect">
            <a:avLst/>
          </a:prstGeom>
          <a:ln w="12700">
            <a:miter lim="400000"/>
            <a:headEnd/>
            <a:tailEnd/>
          </a:ln>
        </p:spPr>
      </p:pic>
      <p:pic>
        <p:nvPicPr>
          <p:cNvPr id="1434" name="image92.pdf" descr="image92.pdf"/>
          <p:cNvPicPr>
            <a:picLocks noChangeAspect="1"/>
          </p:cNvPicPr>
          <p:nvPr/>
        </p:nvPicPr>
        <p:blipFill>
          <a:blip r:embed="rId9"/>
          <a:stretch>
            <a:fillRect/>
          </a:stretch>
        </p:blipFill>
        <p:spPr>
          <a:xfrm>
            <a:off x="3717925" y="5843587"/>
            <a:ext cx="439738" cy="404813"/>
          </a:xfrm>
          <a:prstGeom prst="rect">
            <a:avLst/>
          </a:prstGeom>
          <a:ln w="12700">
            <a:miter lim="400000"/>
            <a:headEnd/>
            <a:tailEnd/>
          </a:ln>
        </p:spPr>
      </p:pic>
      <p:sp>
        <p:nvSpPr>
          <p:cNvPr id="1435" name="矩形"/>
          <p:cNvSpPr/>
          <p:nvPr/>
        </p:nvSpPr>
        <p:spPr>
          <a:xfrm>
            <a:off x="5486400" y="4267200"/>
            <a:ext cx="2038350" cy="609600"/>
          </a:xfrm>
          <a:prstGeom prst="rect">
            <a:avLst/>
          </a:prstGeom>
          <a:solidFill>
            <a:srgbClr val="993366"/>
          </a:solidFill>
          <a:ln>
            <a:solidFill>
              <a:srgbClr val="000000"/>
            </a:solidFill>
            <a:miter lim="400000"/>
          </a:ln>
        </p:spPr>
        <p:txBody>
          <a:bodyPr lIns="45719" rIns="45719" anchor="ctr"/>
          <a:lstStyle/>
          <a:p>
            <a:endParaRPr/>
          </a:p>
        </p:txBody>
      </p:sp>
      <p:sp>
        <p:nvSpPr>
          <p:cNvPr id="1436" name="Our method"/>
          <p:cNvSpPr txBox="1"/>
          <p:nvPr/>
        </p:nvSpPr>
        <p:spPr>
          <a:xfrm>
            <a:off x="5514975" y="4333875"/>
            <a:ext cx="2066925" cy="459741"/>
          </a:xfrm>
          <a:prstGeom prst="rect">
            <a:avLst/>
          </a:prstGeom>
          <a:ln w="12700">
            <a:miter lim="400000"/>
          </a:ln>
        </p:spPr>
        <p:txBody>
          <a:bodyPr lIns="45719" rIns="45719" anchor="ctr">
            <a:spAutoFit/>
          </a:bodyPr>
          <a:lstStyle>
            <a:lvl1pPr algn="ctr">
              <a:defRPr sz="2400">
                <a:solidFill>
                  <a:srgbClr val="FBFB9F"/>
                </a:solidFill>
                <a:latin typeface="+mj-lt"/>
                <a:ea typeface="+mj-ea"/>
                <a:cs typeface="+mj-cs"/>
                <a:sym typeface="Helvetica"/>
              </a:defRPr>
            </a:lvl1pPr>
          </a:lstStyle>
          <a:p>
            <a:r>
              <a:t>Our method</a:t>
            </a:r>
          </a:p>
        </p:txBody>
      </p:sp>
      <p:sp>
        <p:nvSpPr>
          <p:cNvPr id="1437" name="线条"/>
          <p:cNvSpPr/>
          <p:nvPr/>
        </p:nvSpPr>
        <p:spPr>
          <a:xfrm>
            <a:off x="5029200" y="4495800"/>
            <a:ext cx="457200" cy="0"/>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
        <p:nvSpPr>
          <p:cNvPr id="1438" name="线条"/>
          <p:cNvSpPr/>
          <p:nvPr/>
        </p:nvSpPr>
        <p:spPr>
          <a:xfrm>
            <a:off x="5029200" y="4648200"/>
            <a:ext cx="457200" cy="0"/>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
        <p:nvSpPr>
          <p:cNvPr id="1439" name="线条"/>
          <p:cNvSpPr/>
          <p:nvPr/>
        </p:nvSpPr>
        <p:spPr>
          <a:xfrm flipH="1">
            <a:off x="4876799" y="4343399"/>
            <a:ext cx="228601" cy="228602"/>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
        <p:nvSpPr>
          <p:cNvPr id="1440" name="线条"/>
          <p:cNvSpPr/>
          <p:nvPr/>
        </p:nvSpPr>
        <p:spPr>
          <a:xfrm>
            <a:off x="4876799" y="4571999"/>
            <a:ext cx="228601" cy="228602"/>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30119042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 name="Lambertian model"/>
          <p:cNvSpPr txBox="1">
            <a:spLocks noGrp="1"/>
          </p:cNvSpPr>
          <p:nvPr>
            <p:ph type="title"/>
          </p:nvPr>
        </p:nvSpPr>
        <p:spPr>
          <a:prstGeom prst="rect">
            <a:avLst/>
          </a:prstGeom>
        </p:spPr>
        <p:txBody>
          <a:bodyPr/>
          <a:lstStyle/>
          <a:p>
            <a:r>
              <a:t>Lambertian model</a:t>
            </a:r>
          </a:p>
        </p:txBody>
      </p:sp>
      <p:pic>
        <p:nvPicPr>
          <p:cNvPr id="1443" name="image94.pdf" descr="image94.pdf"/>
          <p:cNvPicPr>
            <a:picLocks noChangeAspect="1"/>
          </p:cNvPicPr>
          <p:nvPr/>
        </p:nvPicPr>
        <p:blipFill>
          <a:blip r:embed="rId2"/>
          <a:stretch>
            <a:fillRect/>
          </a:stretch>
        </p:blipFill>
        <p:spPr>
          <a:xfrm>
            <a:off x="1479550" y="3224213"/>
            <a:ext cx="4724400" cy="966788"/>
          </a:xfrm>
          <a:prstGeom prst="rect">
            <a:avLst/>
          </a:prstGeom>
          <a:ln w="12700">
            <a:miter lim="400000"/>
            <a:headEnd/>
            <a:tailEnd/>
          </a:ln>
        </p:spPr>
      </p:pic>
      <p:pic>
        <p:nvPicPr>
          <p:cNvPr id="1444" name="image95.pdf" descr="image95.pdf"/>
          <p:cNvPicPr>
            <a:picLocks noChangeAspect="1"/>
          </p:cNvPicPr>
          <p:nvPr/>
        </p:nvPicPr>
        <p:blipFill>
          <a:blip r:embed="rId3"/>
          <a:stretch>
            <a:fillRect/>
          </a:stretch>
        </p:blipFill>
        <p:spPr>
          <a:xfrm>
            <a:off x="2982913" y="4584700"/>
            <a:ext cx="1143001" cy="620713"/>
          </a:xfrm>
          <a:prstGeom prst="rect">
            <a:avLst/>
          </a:prstGeom>
          <a:ln w="12700">
            <a:miter lim="400000"/>
            <a:headEnd/>
            <a:tailEnd/>
          </a:ln>
        </p:spPr>
      </p:pic>
      <p:sp>
        <p:nvSpPr>
          <p:cNvPr id="1445" name="If the point cannot be seen from light i"/>
          <p:cNvSpPr txBox="1"/>
          <p:nvPr/>
        </p:nvSpPr>
        <p:spPr>
          <a:xfrm>
            <a:off x="4191000" y="4541837"/>
            <a:ext cx="4340037" cy="396241"/>
          </a:xfrm>
          <a:prstGeom prst="rect">
            <a:avLst/>
          </a:prstGeom>
          <a:ln w="12700">
            <a:miter lim="400000"/>
          </a:ln>
        </p:spPr>
        <p:txBody>
          <a:bodyPr wrap="none" lIns="45719" rIns="45719" anchor="ctr">
            <a:spAutoFit/>
          </a:bodyPr>
          <a:lstStyle>
            <a:lvl1pPr>
              <a:defRPr sz="2000">
                <a:latin typeface="+mj-lt"/>
                <a:ea typeface="+mj-ea"/>
                <a:cs typeface="+mj-cs"/>
                <a:sym typeface="Helvetica"/>
              </a:defRPr>
            </a:lvl1pPr>
          </a:lstStyle>
          <a:p>
            <a:r>
              <a:t>If the point cannot be seen from light i</a:t>
            </a:r>
          </a:p>
        </p:txBody>
      </p:sp>
      <p:sp>
        <p:nvSpPr>
          <p:cNvPr id="1446" name="Otherwise"/>
          <p:cNvSpPr txBox="1"/>
          <p:nvPr/>
        </p:nvSpPr>
        <p:spPr>
          <a:xfrm>
            <a:off x="4191000" y="4937125"/>
            <a:ext cx="1247513" cy="396241"/>
          </a:xfrm>
          <a:prstGeom prst="rect">
            <a:avLst/>
          </a:prstGeom>
          <a:ln w="12700">
            <a:miter lim="400000"/>
          </a:ln>
        </p:spPr>
        <p:txBody>
          <a:bodyPr wrap="none" lIns="45719" rIns="45719" anchor="ctr">
            <a:spAutoFit/>
          </a:bodyPr>
          <a:lstStyle>
            <a:lvl1pPr>
              <a:defRPr sz="2000">
                <a:latin typeface="+mj-lt"/>
                <a:ea typeface="+mj-ea"/>
                <a:cs typeface="+mj-cs"/>
                <a:sym typeface="Helvetica"/>
              </a:defRPr>
            </a:lvl1pPr>
          </a:lstStyle>
          <a:p>
            <a:r>
              <a:t>Otherwise</a:t>
            </a:r>
          </a:p>
        </p:txBody>
      </p:sp>
      <p:sp>
        <p:nvSpPr>
          <p:cNvPr id="1447" name="Assume there are m point light sources:"/>
          <p:cNvSpPr txBox="1"/>
          <p:nvPr/>
        </p:nvSpPr>
        <p:spPr>
          <a:xfrm>
            <a:off x="1463674" y="2203450"/>
            <a:ext cx="6369508" cy="523241"/>
          </a:xfrm>
          <a:prstGeom prst="rect">
            <a:avLst/>
          </a:prstGeom>
          <a:ln w="12700">
            <a:miter lim="400000"/>
          </a:ln>
        </p:spPr>
        <p:txBody>
          <a:bodyPr wrap="none" lIns="45719" rIns="45719" anchor="ctr">
            <a:spAutoFit/>
          </a:bodyPr>
          <a:lstStyle/>
          <a:p>
            <a:pPr>
              <a:defRPr sz="2800">
                <a:latin typeface="+mj-lt"/>
                <a:ea typeface="+mj-ea"/>
                <a:cs typeface="+mj-cs"/>
                <a:sym typeface="Helvetica"/>
              </a:defRPr>
            </a:pPr>
            <a:r>
              <a:t>Assume there are </a:t>
            </a:r>
            <a:r>
              <a:rPr i="1"/>
              <a:t>m</a:t>
            </a:r>
            <a:r>
              <a:t> point light sources:</a:t>
            </a:r>
          </a:p>
        </p:txBody>
      </p:sp>
      <p:sp>
        <p:nvSpPr>
          <p:cNvPr id="1448" name="where:"/>
          <p:cNvSpPr txBox="1"/>
          <p:nvPr/>
        </p:nvSpPr>
        <p:spPr>
          <a:xfrm>
            <a:off x="1828800" y="4657725"/>
            <a:ext cx="1018987" cy="459741"/>
          </a:xfrm>
          <a:prstGeom prst="rect">
            <a:avLst/>
          </a:prstGeom>
          <a:ln w="12700">
            <a:miter lim="400000"/>
          </a:ln>
        </p:spPr>
        <p:txBody>
          <a:bodyPr wrap="none" lIns="45719" rIns="45719" anchor="ctr">
            <a:spAutoFit/>
          </a:bodyPr>
          <a:lstStyle>
            <a:lvl1pPr>
              <a:defRPr sz="2400">
                <a:latin typeface="+mj-lt"/>
                <a:ea typeface="+mj-ea"/>
                <a:cs typeface="+mj-cs"/>
                <a:sym typeface="Helvetica"/>
              </a:defRPr>
            </a:lvl1pPr>
          </a:lstStyle>
          <a:p>
            <a:r>
              <a:t>where:</a:t>
            </a:r>
          </a:p>
        </p:txBody>
      </p:sp>
    </p:spTree>
    <p:extLst>
      <p:ext uri="{BB962C8B-B14F-4D97-AF65-F5344CB8AC3E}">
        <p14:creationId xmlns:p14="http://schemas.microsoft.com/office/powerpoint/2010/main" val="259154779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0" name="Expression ratio image"/>
          <p:cNvSpPr txBox="1">
            <a:spLocks noGrp="1"/>
          </p:cNvSpPr>
          <p:nvPr>
            <p:ph type="title"/>
          </p:nvPr>
        </p:nvSpPr>
        <p:spPr>
          <a:xfrm>
            <a:off x="685800" y="228600"/>
            <a:ext cx="7772400" cy="1143000"/>
          </a:xfrm>
          <a:prstGeom prst="rect">
            <a:avLst/>
          </a:prstGeom>
        </p:spPr>
        <p:txBody>
          <a:bodyPr/>
          <a:lstStyle/>
          <a:p>
            <a:r>
              <a:t>Expression ratio image</a:t>
            </a:r>
          </a:p>
        </p:txBody>
      </p:sp>
      <p:sp>
        <p:nvSpPr>
          <p:cNvPr id="1451" name="ERI:…"/>
          <p:cNvSpPr txBox="1">
            <a:spLocks noGrp="1"/>
          </p:cNvSpPr>
          <p:nvPr>
            <p:ph type="body" sz="quarter" idx="1"/>
          </p:nvPr>
        </p:nvSpPr>
        <p:spPr>
          <a:xfrm>
            <a:off x="1295400" y="4800600"/>
            <a:ext cx="6858000" cy="1676400"/>
          </a:xfrm>
          <a:prstGeom prst="rect">
            <a:avLst/>
          </a:prstGeom>
          <a:solidFill>
            <a:srgbClr val="993366"/>
          </a:solidFill>
          <a:ln>
            <a:solidFill>
              <a:srgbClr val="000000"/>
            </a:solidFill>
          </a:ln>
        </p:spPr>
        <p:txBody>
          <a:bodyPr/>
          <a:lstStyle/>
          <a:p>
            <a:pPr marL="320040" indent="-201295">
              <a:lnSpc>
                <a:spcPct val="90000"/>
              </a:lnSpc>
              <a:buSzTx/>
              <a:buFont typeface="Wingdings 2" panose="05020102010507070707"/>
              <a:buNone/>
              <a:defRPr sz="2800">
                <a:solidFill>
                  <a:srgbClr val="FF2600"/>
                </a:solidFill>
              </a:defRPr>
            </a:pPr>
            <a:r>
              <a:t>ERI: </a:t>
            </a:r>
          </a:p>
          <a:p>
            <a:pPr marL="731520" lvl="1" indent="-274320">
              <a:lnSpc>
                <a:spcPct val="90000"/>
              </a:lnSpc>
              <a:buClr>
                <a:srgbClr val="60B5CC"/>
              </a:buClr>
              <a:buChar char="•"/>
              <a:defRPr sz="2800">
                <a:solidFill>
                  <a:srgbClr val="FBFB9F"/>
                </a:solidFill>
              </a:defRPr>
            </a:pPr>
            <a:r>
              <a:t>captures illumination changes caused by surface deformation</a:t>
            </a:r>
          </a:p>
          <a:p>
            <a:pPr marL="731520" lvl="1" indent="-274320">
              <a:lnSpc>
                <a:spcPct val="90000"/>
              </a:lnSpc>
              <a:buClr>
                <a:srgbClr val="60B5CC"/>
              </a:buClr>
              <a:buChar char="•"/>
              <a:defRPr sz="2800">
                <a:solidFill>
                  <a:srgbClr val="FBFB9F"/>
                </a:solidFill>
              </a:defRPr>
            </a:pPr>
            <a:r>
              <a:t>is material independent</a:t>
            </a:r>
          </a:p>
        </p:txBody>
      </p:sp>
      <p:pic>
        <p:nvPicPr>
          <p:cNvPr id="1452" name="image96.pdf" descr="image96.pdf"/>
          <p:cNvPicPr>
            <a:picLocks noChangeAspect="1"/>
          </p:cNvPicPr>
          <p:nvPr/>
        </p:nvPicPr>
        <p:blipFill>
          <a:blip r:embed="rId2"/>
          <a:stretch>
            <a:fillRect/>
          </a:stretch>
        </p:blipFill>
        <p:spPr>
          <a:xfrm>
            <a:off x="5624512" y="1676400"/>
            <a:ext cx="1843088" cy="584200"/>
          </a:xfrm>
          <a:prstGeom prst="rect">
            <a:avLst/>
          </a:prstGeom>
          <a:ln w="12700">
            <a:miter lim="400000"/>
            <a:headEnd/>
            <a:tailEnd/>
          </a:ln>
        </p:spPr>
      </p:pic>
      <p:pic>
        <p:nvPicPr>
          <p:cNvPr id="1453" name="image97.pdf" descr="image97.pdf"/>
          <p:cNvPicPr>
            <a:picLocks noChangeAspect="1"/>
          </p:cNvPicPr>
          <p:nvPr/>
        </p:nvPicPr>
        <p:blipFill>
          <a:blip r:embed="rId3"/>
          <a:stretch>
            <a:fillRect/>
          </a:stretch>
        </p:blipFill>
        <p:spPr>
          <a:xfrm>
            <a:off x="5607050" y="2438400"/>
            <a:ext cx="1936750" cy="584200"/>
          </a:xfrm>
          <a:prstGeom prst="rect">
            <a:avLst/>
          </a:prstGeom>
          <a:ln w="12700">
            <a:miter lim="400000"/>
            <a:headEnd/>
            <a:tailEnd/>
          </a:ln>
        </p:spPr>
      </p:pic>
      <p:pic>
        <p:nvPicPr>
          <p:cNvPr id="1454" name="image98.pdf" descr="image98.pdf"/>
          <p:cNvPicPr>
            <a:picLocks noChangeAspect="1"/>
          </p:cNvPicPr>
          <p:nvPr/>
        </p:nvPicPr>
        <p:blipFill>
          <a:blip r:embed="rId4"/>
          <a:stretch>
            <a:fillRect/>
          </a:stretch>
        </p:blipFill>
        <p:spPr>
          <a:xfrm>
            <a:off x="5562600" y="3352800"/>
            <a:ext cx="1755775" cy="1117600"/>
          </a:xfrm>
          <a:prstGeom prst="rect">
            <a:avLst/>
          </a:prstGeom>
          <a:ln w="12700">
            <a:miter lim="400000"/>
            <a:headEnd/>
            <a:tailEnd/>
          </a:ln>
        </p:spPr>
      </p:pic>
      <p:sp>
        <p:nvSpPr>
          <p:cNvPr id="1455" name="Before deformation:"/>
          <p:cNvSpPr txBox="1"/>
          <p:nvPr/>
        </p:nvSpPr>
        <p:spPr>
          <a:xfrm>
            <a:off x="1676400" y="1600200"/>
            <a:ext cx="3227274" cy="523241"/>
          </a:xfrm>
          <a:prstGeom prst="rect">
            <a:avLst/>
          </a:prstGeom>
          <a:ln w="12700">
            <a:miter lim="400000"/>
          </a:ln>
        </p:spPr>
        <p:txBody>
          <a:bodyPr wrap="none" lIns="45719" rIns="45719" anchor="ctr">
            <a:spAutoFit/>
          </a:bodyPr>
          <a:lstStyle>
            <a:lvl1pPr>
              <a:defRPr sz="2800">
                <a:latin typeface="+mj-lt"/>
                <a:ea typeface="+mj-ea"/>
                <a:cs typeface="+mj-cs"/>
                <a:sym typeface="Helvetica"/>
              </a:defRPr>
            </a:lvl1pPr>
          </a:lstStyle>
          <a:p>
            <a:r>
              <a:t>Before deformation:</a:t>
            </a:r>
          </a:p>
        </p:txBody>
      </p:sp>
      <p:sp>
        <p:nvSpPr>
          <p:cNvPr id="1456" name="After deformation:"/>
          <p:cNvSpPr txBox="1"/>
          <p:nvPr/>
        </p:nvSpPr>
        <p:spPr>
          <a:xfrm>
            <a:off x="1676400" y="2438400"/>
            <a:ext cx="2930535" cy="523241"/>
          </a:xfrm>
          <a:prstGeom prst="rect">
            <a:avLst/>
          </a:prstGeom>
          <a:ln w="12700">
            <a:miter lim="400000"/>
          </a:ln>
        </p:spPr>
        <p:txBody>
          <a:bodyPr wrap="none" lIns="45719" rIns="45719" anchor="ctr">
            <a:spAutoFit/>
          </a:bodyPr>
          <a:lstStyle>
            <a:lvl1pPr>
              <a:defRPr sz="2800">
                <a:latin typeface="+mj-lt"/>
                <a:ea typeface="+mj-ea"/>
                <a:cs typeface="+mj-cs"/>
                <a:sym typeface="Helvetica"/>
              </a:defRPr>
            </a:lvl1pPr>
          </a:lstStyle>
          <a:p>
            <a:r>
              <a:t>After deformation:</a:t>
            </a:r>
          </a:p>
        </p:txBody>
      </p:sp>
      <p:sp>
        <p:nvSpPr>
          <p:cNvPr id="1457" name="Expression ratio image:"/>
          <p:cNvSpPr txBox="1"/>
          <p:nvPr/>
        </p:nvSpPr>
        <p:spPr>
          <a:xfrm>
            <a:off x="1676400" y="3581400"/>
            <a:ext cx="3819883" cy="523241"/>
          </a:xfrm>
          <a:prstGeom prst="rect">
            <a:avLst/>
          </a:prstGeom>
          <a:ln w="12700">
            <a:miter lim="400000"/>
          </a:ln>
        </p:spPr>
        <p:txBody>
          <a:bodyPr wrap="none" lIns="45719" rIns="45719" anchor="ctr">
            <a:spAutoFit/>
          </a:bodyPr>
          <a:lstStyle>
            <a:lvl1pPr>
              <a:defRPr sz="2800">
                <a:latin typeface="+mj-lt"/>
                <a:ea typeface="+mj-ea"/>
                <a:cs typeface="+mj-cs"/>
                <a:sym typeface="Helvetica"/>
              </a:defRPr>
            </a:lvl1pPr>
          </a:lstStyle>
          <a:p>
            <a:r>
              <a:t>Expression ratio image:</a:t>
            </a:r>
          </a:p>
        </p:txBody>
      </p:sp>
    </p:spTree>
    <p:extLst>
      <p:ext uri="{BB962C8B-B14F-4D97-AF65-F5344CB8AC3E}">
        <p14:creationId xmlns:p14="http://schemas.microsoft.com/office/powerpoint/2010/main" val="157463855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 name="Rectangle 2"/>
          <p:cNvSpPr txBox="1">
            <a:spLocks noGrp="1"/>
          </p:cNvSpPr>
          <p:nvPr>
            <p:ph type="title"/>
          </p:nvPr>
        </p:nvSpPr>
        <p:spPr>
          <a:xfrm>
            <a:off x="762000" y="381000"/>
            <a:ext cx="7772400" cy="701675"/>
          </a:xfrm>
          <a:prstGeom prst="rect">
            <a:avLst/>
          </a:prstGeom>
        </p:spPr>
        <p:txBody>
          <a:bodyPr/>
          <a:lstStyle>
            <a:lvl1pPr>
              <a:defRPr sz="3600"/>
            </a:lvl1pPr>
          </a:lstStyle>
          <a:p>
            <a:r>
              <a:t>Surface deformation mapping</a:t>
            </a:r>
          </a:p>
        </p:txBody>
      </p:sp>
      <p:pic>
        <p:nvPicPr>
          <p:cNvPr id="1460" name="Object 4" descr="Object 4"/>
          <p:cNvPicPr>
            <a:picLocks noChangeAspect="1"/>
          </p:cNvPicPr>
          <p:nvPr/>
        </p:nvPicPr>
        <p:blipFill>
          <a:blip r:embed="rId2"/>
          <a:stretch>
            <a:fillRect/>
          </a:stretch>
        </p:blipFill>
        <p:spPr>
          <a:xfrm>
            <a:off x="3032125" y="3589337"/>
            <a:ext cx="1782764" cy="523876"/>
          </a:xfrm>
          <a:prstGeom prst="rect">
            <a:avLst/>
          </a:prstGeom>
          <a:ln w="12700">
            <a:miter lim="400000"/>
            <a:headEnd/>
            <a:tailEnd/>
          </a:ln>
        </p:spPr>
      </p:pic>
      <p:pic>
        <p:nvPicPr>
          <p:cNvPr id="1461" name="Object 5" descr="Object 5"/>
          <p:cNvPicPr>
            <a:picLocks noChangeAspect="1"/>
          </p:cNvPicPr>
          <p:nvPr/>
        </p:nvPicPr>
        <p:blipFill>
          <a:blip r:embed="rId3"/>
          <a:stretch>
            <a:fillRect/>
          </a:stretch>
        </p:blipFill>
        <p:spPr>
          <a:xfrm>
            <a:off x="5861050" y="3575050"/>
            <a:ext cx="1689100" cy="498475"/>
          </a:xfrm>
          <a:prstGeom prst="rect">
            <a:avLst/>
          </a:prstGeom>
          <a:ln w="12700">
            <a:miter lim="400000"/>
            <a:headEnd/>
            <a:tailEnd/>
          </a:ln>
        </p:spPr>
      </p:pic>
      <p:sp>
        <p:nvSpPr>
          <p:cNvPr id="1462" name="Text Box 8"/>
          <p:cNvSpPr txBox="1"/>
          <p:nvPr/>
        </p:nvSpPr>
        <p:spPr>
          <a:xfrm>
            <a:off x="1203325" y="3575050"/>
            <a:ext cx="1493451"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Surface 1:</a:t>
            </a:r>
          </a:p>
        </p:txBody>
      </p:sp>
      <p:sp>
        <p:nvSpPr>
          <p:cNvPr id="1463" name="Text Box 9"/>
          <p:cNvSpPr txBox="1"/>
          <p:nvPr/>
        </p:nvSpPr>
        <p:spPr>
          <a:xfrm>
            <a:off x="1219200" y="4565650"/>
            <a:ext cx="1493451"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Surface 2:</a:t>
            </a:r>
          </a:p>
        </p:txBody>
      </p:sp>
      <p:sp>
        <p:nvSpPr>
          <p:cNvPr id="1464" name="Text Box 10"/>
          <p:cNvSpPr txBox="1"/>
          <p:nvPr/>
        </p:nvSpPr>
        <p:spPr>
          <a:xfrm>
            <a:off x="3184525" y="2930525"/>
            <a:ext cx="2120166"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Before deform.</a:t>
            </a:r>
          </a:p>
        </p:txBody>
      </p:sp>
      <p:sp>
        <p:nvSpPr>
          <p:cNvPr id="1465" name="Text Box 11"/>
          <p:cNvSpPr txBox="1"/>
          <p:nvPr/>
        </p:nvSpPr>
        <p:spPr>
          <a:xfrm>
            <a:off x="5791200" y="2965450"/>
            <a:ext cx="1865819"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After deform.</a:t>
            </a:r>
          </a:p>
        </p:txBody>
      </p:sp>
      <p:sp>
        <p:nvSpPr>
          <p:cNvPr id="1466" name="Line 12"/>
          <p:cNvSpPr/>
          <p:nvPr/>
        </p:nvSpPr>
        <p:spPr>
          <a:xfrm>
            <a:off x="1143000" y="2889250"/>
            <a:ext cx="6858000" cy="0"/>
          </a:xfrm>
          <a:prstGeom prst="line">
            <a:avLst/>
          </a:prstGeom>
          <a:ln>
            <a:solidFill>
              <a:srgbClr val="000000"/>
            </a:solidFill>
          </a:ln>
        </p:spPr>
        <p:txBody>
          <a:bodyPr lIns="45719" rIns="45719"/>
          <a:lstStyle/>
          <a:p>
            <a:endParaRPr/>
          </a:p>
        </p:txBody>
      </p:sp>
      <p:sp>
        <p:nvSpPr>
          <p:cNvPr id="1467" name="Line 13"/>
          <p:cNvSpPr/>
          <p:nvPr/>
        </p:nvSpPr>
        <p:spPr>
          <a:xfrm>
            <a:off x="1143000" y="3498850"/>
            <a:ext cx="6858000" cy="0"/>
          </a:xfrm>
          <a:prstGeom prst="line">
            <a:avLst/>
          </a:prstGeom>
          <a:ln>
            <a:solidFill>
              <a:srgbClr val="000000"/>
            </a:solidFill>
          </a:ln>
        </p:spPr>
        <p:txBody>
          <a:bodyPr lIns="45719" rIns="45719"/>
          <a:lstStyle/>
          <a:p>
            <a:endParaRPr/>
          </a:p>
        </p:txBody>
      </p:sp>
      <p:sp>
        <p:nvSpPr>
          <p:cNvPr id="1468" name="Line 14"/>
          <p:cNvSpPr/>
          <p:nvPr/>
        </p:nvSpPr>
        <p:spPr>
          <a:xfrm>
            <a:off x="1143000" y="4260850"/>
            <a:ext cx="6858000" cy="0"/>
          </a:xfrm>
          <a:prstGeom prst="line">
            <a:avLst/>
          </a:prstGeom>
          <a:ln>
            <a:solidFill>
              <a:srgbClr val="000000"/>
            </a:solidFill>
          </a:ln>
        </p:spPr>
        <p:txBody>
          <a:bodyPr lIns="45719" rIns="45719"/>
          <a:lstStyle/>
          <a:p>
            <a:endParaRPr/>
          </a:p>
        </p:txBody>
      </p:sp>
      <p:sp>
        <p:nvSpPr>
          <p:cNvPr id="1469" name="Line 15"/>
          <p:cNvSpPr/>
          <p:nvPr/>
        </p:nvSpPr>
        <p:spPr>
          <a:xfrm>
            <a:off x="1143000" y="5175250"/>
            <a:ext cx="6858000" cy="0"/>
          </a:xfrm>
          <a:prstGeom prst="line">
            <a:avLst/>
          </a:prstGeom>
          <a:ln>
            <a:solidFill>
              <a:srgbClr val="000000"/>
            </a:solidFill>
          </a:ln>
        </p:spPr>
        <p:txBody>
          <a:bodyPr lIns="45719" rIns="45719"/>
          <a:lstStyle/>
          <a:p>
            <a:endParaRPr/>
          </a:p>
        </p:txBody>
      </p:sp>
      <p:sp>
        <p:nvSpPr>
          <p:cNvPr id="1470" name="Line 16"/>
          <p:cNvSpPr/>
          <p:nvPr/>
        </p:nvSpPr>
        <p:spPr>
          <a:xfrm flipH="1">
            <a:off x="1142999" y="2889250"/>
            <a:ext cx="1" cy="2286000"/>
          </a:xfrm>
          <a:prstGeom prst="line">
            <a:avLst/>
          </a:prstGeom>
          <a:ln>
            <a:solidFill>
              <a:srgbClr val="000000"/>
            </a:solidFill>
          </a:ln>
        </p:spPr>
        <p:txBody>
          <a:bodyPr lIns="45719" rIns="45719"/>
          <a:lstStyle/>
          <a:p>
            <a:endParaRPr/>
          </a:p>
        </p:txBody>
      </p:sp>
      <p:sp>
        <p:nvSpPr>
          <p:cNvPr id="1471" name="Line 17"/>
          <p:cNvSpPr/>
          <p:nvPr/>
        </p:nvSpPr>
        <p:spPr>
          <a:xfrm flipH="1">
            <a:off x="2743200" y="2889250"/>
            <a:ext cx="1" cy="2286000"/>
          </a:xfrm>
          <a:prstGeom prst="line">
            <a:avLst/>
          </a:prstGeom>
          <a:ln>
            <a:solidFill>
              <a:srgbClr val="000000"/>
            </a:solidFill>
          </a:ln>
        </p:spPr>
        <p:txBody>
          <a:bodyPr lIns="45719" rIns="45719"/>
          <a:lstStyle/>
          <a:p>
            <a:endParaRPr/>
          </a:p>
        </p:txBody>
      </p:sp>
      <p:sp>
        <p:nvSpPr>
          <p:cNvPr id="1472" name="Line 18"/>
          <p:cNvSpPr/>
          <p:nvPr/>
        </p:nvSpPr>
        <p:spPr>
          <a:xfrm flipH="1">
            <a:off x="5333999" y="2889250"/>
            <a:ext cx="1" cy="2286000"/>
          </a:xfrm>
          <a:prstGeom prst="line">
            <a:avLst/>
          </a:prstGeom>
          <a:ln>
            <a:solidFill>
              <a:srgbClr val="000000"/>
            </a:solidFill>
          </a:ln>
        </p:spPr>
        <p:txBody>
          <a:bodyPr lIns="45719" rIns="45719"/>
          <a:lstStyle/>
          <a:p>
            <a:endParaRPr/>
          </a:p>
        </p:txBody>
      </p:sp>
      <p:sp>
        <p:nvSpPr>
          <p:cNvPr id="1473" name="Line 19"/>
          <p:cNvSpPr/>
          <p:nvPr/>
        </p:nvSpPr>
        <p:spPr>
          <a:xfrm>
            <a:off x="8001000" y="2889250"/>
            <a:ext cx="0" cy="2286000"/>
          </a:xfrm>
          <a:prstGeom prst="line">
            <a:avLst/>
          </a:prstGeom>
          <a:ln>
            <a:solidFill>
              <a:srgbClr val="000000"/>
            </a:solidFill>
          </a:ln>
        </p:spPr>
        <p:txBody>
          <a:bodyPr lIns="45719" rIns="45719"/>
          <a:lstStyle/>
          <a:p>
            <a:endParaRPr/>
          </a:p>
        </p:txBody>
      </p:sp>
      <p:pic>
        <p:nvPicPr>
          <p:cNvPr id="1474" name="Object 20" descr="Object 20"/>
          <p:cNvPicPr>
            <a:picLocks noChangeAspect="1"/>
          </p:cNvPicPr>
          <p:nvPr/>
        </p:nvPicPr>
        <p:blipFill>
          <a:blip r:embed="rId4"/>
          <a:stretch>
            <a:fillRect/>
          </a:stretch>
        </p:blipFill>
        <p:spPr>
          <a:xfrm>
            <a:off x="3001963" y="4422775"/>
            <a:ext cx="1874837" cy="523875"/>
          </a:xfrm>
          <a:prstGeom prst="rect">
            <a:avLst/>
          </a:prstGeom>
          <a:ln w="12700">
            <a:miter lim="400000"/>
            <a:headEnd/>
            <a:tailEnd/>
          </a:ln>
        </p:spPr>
      </p:pic>
      <p:pic>
        <p:nvPicPr>
          <p:cNvPr id="1475" name="Object 21" descr="Object 21"/>
          <p:cNvPicPr>
            <a:picLocks noChangeAspect="1"/>
          </p:cNvPicPr>
          <p:nvPr/>
        </p:nvPicPr>
        <p:blipFill>
          <a:blip r:embed="rId5"/>
          <a:stretch>
            <a:fillRect/>
          </a:stretch>
        </p:blipFill>
        <p:spPr>
          <a:xfrm>
            <a:off x="5840412" y="4448175"/>
            <a:ext cx="1744663" cy="498475"/>
          </a:xfrm>
          <a:prstGeom prst="rect">
            <a:avLst/>
          </a:prstGeom>
          <a:ln w="12700">
            <a:miter lim="400000"/>
            <a:headEnd/>
            <a:tailEnd/>
          </a:ln>
        </p:spPr>
      </p:pic>
      <p:sp>
        <p:nvSpPr>
          <p:cNvPr id="1476" name="Text Box 22"/>
          <p:cNvSpPr txBox="1"/>
          <p:nvPr/>
        </p:nvSpPr>
        <p:spPr>
          <a:xfrm>
            <a:off x="457200" y="1019175"/>
            <a:ext cx="7490976" cy="1818640"/>
          </a:xfrm>
          <a:prstGeom prst="rect">
            <a:avLst/>
          </a:prstGeom>
          <a:ln w="12700">
            <a:miter lim="400000"/>
          </a:ln>
        </p:spPr>
        <p:txBody>
          <a:bodyPr wrap="none" lIns="45719" rIns="45719">
            <a:spAutoFit/>
          </a:bodyPr>
          <a:lstStyle/>
          <a:p>
            <a:pPr>
              <a:defRPr sz="2800">
                <a:latin typeface="+mj-lt"/>
                <a:ea typeface="+mj-ea"/>
                <a:cs typeface="+mj-cs"/>
                <a:sym typeface="Helvetica"/>
              </a:defRPr>
            </a:pPr>
            <a:r>
              <a:t>Two surfaces </a:t>
            </a:r>
            <a:endParaRPr sz="2400">
              <a:latin typeface="Arial" panose="020B0604020202020204"/>
              <a:ea typeface="Arial" panose="020B0604020202020204"/>
              <a:cs typeface="Arial" panose="020B0604020202020204"/>
              <a:sym typeface="Arial" panose="020B0604020202020204"/>
            </a:endParaRPr>
          </a:p>
          <a:p>
            <a:pPr marL="457200" lvl="1" indent="0">
              <a:buSzPct val="100000"/>
              <a:buChar char="•"/>
              <a:defRPr sz="2800">
                <a:latin typeface="+mj-lt"/>
                <a:ea typeface="+mj-ea"/>
                <a:cs typeface="+mj-cs"/>
                <a:sym typeface="Helvetica"/>
              </a:defRPr>
            </a:pPr>
            <a:r>
              <a:t> same normals at the corresponding points</a:t>
            </a:r>
            <a:endParaRPr sz="2400">
              <a:latin typeface="Arial" panose="020B0604020202020204"/>
              <a:ea typeface="Arial" panose="020B0604020202020204"/>
              <a:cs typeface="Arial" panose="020B0604020202020204"/>
              <a:sym typeface="Arial" panose="020B0604020202020204"/>
            </a:endParaRPr>
          </a:p>
          <a:p>
            <a:pPr marL="457200" lvl="1" indent="0">
              <a:buSzPct val="100000"/>
              <a:buChar char="•"/>
              <a:defRPr sz="2800">
                <a:latin typeface="+mj-lt"/>
                <a:ea typeface="+mj-ea"/>
                <a:cs typeface="+mj-cs"/>
                <a:sym typeface="Helvetica"/>
              </a:defRPr>
            </a:pPr>
            <a:r>
              <a:t> different materials</a:t>
            </a:r>
            <a:endParaRPr sz="2400">
              <a:latin typeface="Arial" panose="020B0604020202020204"/>
              <a:ea typeface="Arial" panose="020B0604020202020204"/>
              <a:cs typeface="Arial" panose="020B0604020202020204"/>
              <a:sym typeface="Arial" panose="020B0604020202020204"/>
            </a:endParaRPr>
          </a:p>
          <a:p>
            <a:pPr marL="457200" lvl="1" indent="0">
              <a:buSzPct val="100000"/>
              <a:buChar char="•"/>
              <a:defRPr sz="2800">
                <a:latin typeface="+mj-lt"/>
                <a:ea typeface="+mj-ea"/>
                <a:cs typeface="+mj-cs"/>
                <a:sym typeface="Helvetica"/>
              </a:defRPr>
            </a:pPr>
            <a:r>
              <a:t> same deformations</a:t>
            </a:r>
          </a:p>
        </p:txBody>
      </p:sp>
      <p:pic>
        <p:nvPicPr>
          <p:cNvPr id="1477" name="Object 24" descr="Object 24"/>
          <p:cNvPicPr>
            <a:picLocks noChangeAspect="1"/>
          </p:cNvPicPr>
          <p:nvPr/>
        </p:nvPicPr>
        <p:blipFill>
          <a:blip r:embed="rId6"/>
          <a:stretch>
            <a:fillRect/>
          </a:stretch>
        </p:blipFill>
        <p:spPr>
          <a:xfrm>
            <a:off x="2667000" y="5327650"/>
            <a:ext cx="1244600" cy="1149350"/>
          </a:xfrm>
          <a:prstGeom prst="rect">
            <a:avLst/>
          </a:prstGeom>
          <a:ln w="12700">
            <a:miter lim="400000"/>
            <a:headEnd/>
            <a:tailEnd/>
          </a:ln>
        </p:spPr>
      </p:pic>
      <p:grpSp>
        <p:nvGrpSpPr>
          <p:cNvPr id="1483" name="Group 31"/>
          <p:cNvGrpSpPr/>
          <p:nvPr/>
        </p:nvGrpSpPr>
        <p:grpSpPr>
          <a:xfrm>
            <a:off x="4191000" y="5321300"/>
            <a:ext cx="2260600" cy="1149350"/>
            <a:chOff x="0" y="0"/>
            <a:chExt cx="2260600" cy="1149350"/>
          </a:xfrm>
        </p:grpSpPr>
        <p:pic>
          <p:nvPicPr>
            <p:cNvPr id="1478" name="Object 25" descr="Object 25"/>
            <p:cNvPicPr>
              <a:picLocks noChangeAspect="1"/>
            </p:cNvPicPr>
            <p:nvPr/>
          </p:nvPicPr>
          <p:blipFill>
            <a:blip r:embed="rId7"/>
            <a:stretch>
              <a:fillRect/>
            </a:stretch>
          </p:blipFill>
          <p:spPr>
            <a:xfrm>
              <a:off x="762000" y="0"/>
              <a:ext cx="1498600" cy="1149350"/>
            </a:xfrm>
            <a:prstGeom prst="rect">
              <a:avLst/>
            </a:prstGeom>
            <a:ln w="12700" cap="flat">
              <a:noFill/>
              <a:miter lim="400000"/>
              <a:headEnd/>
              <a:tailEnd/>
            </a:ln>
            <a:effectLst/>
          </p:spPr>
        </p:pic>
        <p:sp>
          <p:nvSpPr>
            <p:cNvPr id="1479" name="Line 26"/>
            <p:cNvSpPr/>
            <p:nvPr/>
          </p:nvSpPr>
          <p:spPr>
            <a:xfrm>
              <a:off x="0" y="539750"/>
              <a:ext cx="457200" cy="0"/>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480" name="Line 27"/>
            <p:cNvSpPr/>
            <p:nvPr/>
          </p:nvSpPr>
          <p:spPr>
            <a:xfrm>
              <a:off x="0" y="692150"/>
              <a:ext cx="457200" cy="0"/>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481" name="Line 28"/>
            <p:cNvSpPr/>
            <p:nvPr/>
          </p:nvSpPr>
          <p:spPr>
            <a:xfrm>
              <a:off x="381000" y="463549"/>
              <a:ext cx="152401" cy="152402"/>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482" name="Line 29"/>
            <p:cNvSpPr/>
            <p:nvPr/>
          </p:nvSpPr>
          <p:spPr>
            <a:xfrm flipH="1">
              <a:off x="381000" y="615949"/>
              <a:ext cx="152401" cy="152402"/>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grpSp>
    </p:spTree>
    <p:extLst>
      <p:ext uri="{BB962C8B-B14F-4D97-AF65-F5344CB8AC3E}">
        <p14:creationId xmlns:p14="http://schemas.microsoft.com/office/powerpoint/2010/main" val="2033418617"/>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indefinite" fill="hold"/>
                                        <p:tgtEl>
                                          <p:spTgt spid="1483"/>
                                        </p:tgtEl>
                                        <p:attrNameLst>
                                          <p:attrName>style.visibility</p:attrName>
                                        </p:attrNameLst>
                                      </p:cBhvr>
                                      <p:to>
                                        <p:strVal val="visible"/>
                                      </p:to>
                                    </p:set>
                                    <p:animEffect transition="in" filter="wipe(left)">
                                      <p:cBhvr>
                                        <p:cTn id="11" dur="500"/>
                                        <p:tgtEl>
                                          <p:spTgt spid="1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 grpId="0" bldLvl="0" animBg="1" advAuto="0"/>
      <p:bldP spid="1483" grpId="0" bldLvl="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Text Box 1028"/>
          <p:cNvSpPr txBox="1"/>
          <p:nvPr/>
        </p:nvSpPr>
        <p:spPr>
          <a:xfrm>
            <a:off x="380999" y="1676400"/>
            <a:ext cx="8504150" cy="955040"/>
          </a:xfrm>
          <a:prstGeom prst="rect">
            <a:avLst/>
          </a:prstGeom>
          <a:ln w="12700">
            <a:miter lim="400000"/>
          </a:ln>
        </p:spPr>
        <p:txBody>
          <a:bodyPr wrap="none" lIns="45719" rIns="45719">
            <a:spAutoFit/>
          </a:bodyPr>
          <a:lstStyle/>
          <a:p>
            <a:pPr>
              <a:defRPr sz="2800" i="1">
                <a:latin typeface="+mj-lt"/>
                <a:ea typeface="+mj-ea"/>
                <a:cs typeface="+mj-cs"/>
                <a:sym typeface="Helvetica"/>
              </a:defRPr>
            </a:pPr>
            <a:r>
              <a:t>Assumption:</a:t>
            </a:r>
            <a:r>
              <a:rPr i="0"/>
              <a:t> </a:t>
            </a:r>
            <a:endParaRPr sz="2400">
              <a:latin typeface="Arial" panose="020B0604020202020204"/>
              <a:ea typeface="Arial" panose="020B0604020202020204"/>
              <a:cs typeface="Arial" panose="020B0604020202020204"/>
              <a:sym typeface="Arial" panose="020B0604020202020204"/>
            </a:endParaRPr>
          </a:p>
          <a:p>
            <a:pPr>
              <a:defRPr sz="2800">
                <a:latin typeface="+mj-lt"/>
                <a:ea typeface="+mj-ea"/>
                <a:cs typeface="+mj-cs"/>
                <a:sym typeface="Helvetica"/>
              </a:defRPr>
            </a:pPr>
            <a:r>
              <a:t>  Human faces have approximately the same normals</a:t>
            </a:r>
          </a:p>
        </p:txBody>
      </p:sp>
      <p:pic>
        <p:nvPicPr>
          <p:cNvPr id="1486" name="Object 1030" descr="Object 1030"/>
          <p:cNvPicPr>
            <a:picLocks noChangeAspect="1"/>
          </p:cNvPicPr>
          <p:nvPr/>
        </p:nvPicPr>
        <p:blipFill>
          <a:blip r:embed="rId2"/>
          <a:stretch>
            <a:fillRect/>
          </a:stretch>
        </p:blipFill>
        <p:spPr>
          <a:xfrm>
            <a:off x="4038600" y="3789362"/>
            <a:ext cx="398464" cy="554038"/>
          </a:xfrm>
          <a:prstGeom prst="rect">
            <a:avLst/>
          </a:prstGeom>
          <a:ln w="12700">
            <a:miter lim="400000"/>
            <a:headEnd/>
            <a:tailEnd/>
          </a:ln>
        </p:spPr>
      </p:pic>
      <p:pic>
        <p:nvPicPr>
          <p:cNvPr id="1487" name="Object 1031" descr="Object 1031"/>
          <p:cNvPicPr>
            <a:picLocks noChangeAspect="1"/>
          </p:cNvPicPr>
          <p:nvPr/>
        </p:nvPicPr>
        <p:blipFill>
          <a:blip r:embed="rId3"/>
          <a:stretch>
            <a:fillRect/>
          </a:stretch>
        </p:blipFill>
        <p:spPr>
          <a:xfrm>
            <a:off x="5867400" y="3733800"/>
            <a:ext cx="360364" cy="525463"/>
          </a:xfrm>
          <a:prstGeom prst="rect">
            <a:avLst/>
          </a:prstGeom>
          <a:ln w="12700">
            <a:miter lim="400000"/>
            <a:headEnd/>
            <a:tailEnd/>
          </a:ln>
        </p:spPr>
      </p:pic>
      <p:pic>
        <p:nvPicPr>
          <p:cNvPr id="1488" name="Object 1032" descr="Object 1032"/>
          <p:cNvPicPr>
            <a:picLocks noChangeAspect="1"/>
          </p:cNvPicPr>
          <p:nvPr/>
        </p:nvPicPr>
        <p:blipFill>
          <a:blip r:embed="rId4"/>
          <a:stretch>
            <a:fillRect/>
          </a:stretch>
        </p:blipFill>
        <p:spPr>
          <a:xfrm>
            <a:off x="4038600" y="4572000"/>
            <a:ext cx="406400" cy="561975"/>
          </a:xfrm>
          <a:prstGeom prst="rect">
            <a:avLst/>
          </a:prstGeom>
          <a:ln w="12700">
            <a:miter lim="400000"/>
            <a:headEnd/>
            <a:tailEnd/>
          </a:ln>
        </p:spPr>
      </p:pic>
      <p:sp>
        <p:nvSpPr>
          <p:cNvPr id="1489" name="Text Box 1034"/>
          <p:cNvSpPr txBox="1"/>
          <p:nvPr/>
        </p:nvSpPr>
        <p:spPr>
          <a:xfrm>
            <a:off x="1584325" y="3657600"/>
            <a:ext cx="1425883"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Person A:</a:t>
            </a:r>
          </a:p>
        </p:txBody>
      </p:sp>
      <p:sp>
        <p:nvSpPr>
          <p:cNvPr id="1490" name="Text Box 1035"/>
          <p:cNvSpPr txBox="1"/>
          <p:nvPr/>
        </p:nvSpPr>
        <p:spPr>
          <a:xfrm>
            <a:off x="1600200" y="4648200"/>
            <a:ext cx="1442552"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Person B:</a:t>
            </a:r>
          </a:p>
        </p:txBody>
      </p:sp>
      <p:sp>
        <p:nvSpPr>
          <p:cNvPr id="1491" name="Text Box 1036"/>
          <p:cNvSpPr txBox="1"/>
          <p:nvPr/>
        </p:nvSpPr>
        <p:spPr>
          <a:xfrm>
            <a:off x="3565525" y="3013075"/>
            <a:ext cx="1086704"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Neutral</a:t>
            </a:r>
          </a:p>
        </p:txBody>
      </p:sp>
      <p:sp>
        <p:nvSpPr>
          <p:cNvPr id="1492" name="Text Box 1037"/>
          <p:cNvSpPr txBox="1"/>
          <p:nvPr/>
        </p:nvSpPr>
        <p:spPr>
          <a:xfrm>
            <a:off x="5334000" y="3048000"/>
            <a:ext cx="1611918"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Expression</a:t>
            </a:r>
          </a:p>
        </p:txBody>
      </p:sp>
      <p:sp>
        <p:nvSpPr>
          <p:cNvPr id="1493" name="Line 1038"/>
          <p:cNvSpPr/>
          <p:nvPr/>
        </p:nvSpPr>
        <p:spPr>
          <a:xfrm>
            <a:off x="1524000" y="2971800"/>
            <a:ext cx="5791200" cy="0"/>
          </a:xfrm>
          <a:prstGeom prst="line">
            <a:avLst/>
          </a:prstGeom>
          <a:ln>
            <a:solidFill>
              <a:srgbClr val="000000"/>
            </a:solidFill>
          </a:ln>
        </p:spPr>
        <p:txBody>
          <a:bodyPr lIns="45719" rIns="45719"/>
          <a:lstStyle/>
          <a:p>
            <a:endParaRPr/>
          </a:p>
        </p:txBody>
      </p:sp>
      <p:sp>
        <p:nvSpPr>
          <p:cNvPr id="1494" name="Line 1039"/>
          <p:cNvSpPr/>
          <p:nvPr/>
        </p:nvSpPr>
        <p:spPr>
          <a:xfrm>
            <a:off x="1524000" y="3581400"/>
            <a:ext cx="5791200" cy="0"/>
          </a:xfrm>
          <a:prstGeom prst="line">
            <a:avLst/>
          </a:prstGeom>
          <a:ln>
            <a:solidFill>
              <a:srgbClr val="000000"/>
            </a:solidFill>
          </a:ln>
        </p:spPr>
        <p:txBody>
          <a:bodyPr lIns="45719" rIns="45719"/>
          <a:lstStyle/>
          <a:p>
            <a:endParaRPr/>
          </a:p>
        </p:txBody>
      </p:sp>
      <p:sp>
        <p:nvSpPr>
          <p:cNvPr id="1495" name="Line 1040"/>
          <p:cNvSpPr/>
          <p:nvPr/>
        </p:nvSpPr>
        <p:spPr>
          <a:xfrm>
            <a:off x="1524000" y="4343400"/>
            <a:ext cx="5791200" cy="0"/>
          </a:xfrm>
          <a:prstGeom prst="line">
            <a:avLst/>
          </a:prstGeom>
          <a:ln>
            <a:solidFill>
              <a:srgbClr val="000000"/>
            </a:solidFill>
          </a:ln>
        </p:spPr>
        <p:txBody>
          <a:bodyPr lIns="45719" rIns="45719"/>
          <a:lstStyle/>
          <a:p>
            <a:endParaRPr/>
          </a:p>
        </p:txBody>
      </p:sp>
      <p:sp>
        <p:nvSpPr>
          <p:cNvPr id="1496" name="Line 1041"/>
          <p:cNvSpPr/>
          <p:nvPr/>
        </p:nvSpPr>
        <p:spPr>
          <a:xfrm>
            <a:off x="1524000" y="5410200"/>
            <a:ext cx="5791200" cy="0"/>
          </a:xfrm>
          <a:prstGeom prst="line">
            <a:avLst/>
          </a:prstGeom>
          <a:ln>
            <a:solidFill>
              <a:srgbClr val="000000"/>
            </a:solidFill>
          </a:ln>
        </p:spPr>
        <p:txBody>
          <a:bodyPr lIns="45719" rIns="45719"/>
          <a:lstStyle/>
          <a:p>
            <a:endParaRPr/>
          </a:p>
        </p:txBody>
      </p:sp>
      <p:sp>
        <p:nvSpPr>
          <p:cNvPr id="1497" name="Line 1042"/>
          <p:cNvSpPr/>
          <p:nvPr/>
        </p:nvSpPr>
        <p:spPr>
          <a:xfrm flipH="1">
            <a:off x="1523999" y="2971800"/>
            <a:ext cx="1" cy="2438400"/>
          </a:xfrm>
          <a:prstGeom prst="line">
            <a:avLst/>
          </a:prstGeom>
          <a:ln>
            <a:solidFill>
              <a:srgbClr val="000000"/>
            </a:solidFill>
          </a:ln>
        </p:spPr>
        <p:txBody>
          <a:bodyPr lIns="45719" rIns="45719"/>
          <a:lstStyle/>
          <a:p>
            <a:endParaRPr/>
          </a:p>
        </p:txBody>
      </p:sp>
      <p:sp>
        <p:nvSpPr>
          <p:cNvPr id="1498" name="Line 1043"/>
          <p:cNvSpPr/>
          <p:nvPr/>
        </p:nvSpPr>
        <p:spPr>
          <a:xfrm flipH="1">
            <a:off x="3124200" y="2971800"/>
            <a:ext cx="1" cy="2438400"/>
          </a:xfrm>
          <a:prstGeom prst="line">
            <a:avLst/>
          </a:prstGeom>
          <a:ln>
            <a:solidFill>
              <a:srgbClr val="000000"/>
            </a:solidFill>
          </a:ln>
        </p:spPr>
        <p:txBody>
          <a:bodyPr lIns="45719" rIns="45719"/>
          <a:lstStyle/>
          <a:p>
            <a:endParaRPr/>
          </a:p>
        </p:txBody>
      </p:sp>
      <p:sp>
        <p:nvSpPr>
          <p:cNvPr id="1499" name="Line 1044"/>
          <p:cNvSpPr/>
          <p:nvPr/>
        </p:nvSpPr>
        <p:spPr>
          <a:xfrm flipH="1">
            <a:off x="4952999" y="2971800"/>
            <a:ext cx="1" cy="2438400"/>
          </a:xfrm>
          <a:prstGeom prst="line">
            <a:avLst/>
          </a:prstGeom>
          <a:ln>
            <a:solidFill>
              <a:srgbClr val="000000"/>
            </a:solidFill>
          </a:ln>
        </p:spPr>
        <p:txBody>
          <a:bodyPr lIns="45719" rIns="45719"/>
          <a:lstStyle/>
          <a:p>
            <a:endParaRPr/>
          </a:p>
        </p:txBody>
      </p:sp>
      <p:sp>
        <p:nvSpPr>
          <p:cNvPr id="1500" name="Line 1045"/>
          <p:cNvSpPr/>
          <p:nvPr/>
        </p:nvSpPr>
        <p:spPr>
          <a:xfrm>
            <a:off x="7315200" y="2971800"/>
            <a:ext cx="0" cy="2438400"/>
          </a:xfrm>
          <a:prstGeom prst="line">
            <a:avLst/>
          </a:prstGeom>
          <a:ln>
            <a:solidFill>
              <a:srgbClr val="000000"/>
            </a:solidFill>
          </a:ln>
        </p:spPr>
        <p:txBody>
          <a:bodyPr lIns="45719" rIns="45719"/>
          <a:lstStyle/>
          <a:p>
            <a:endParaRPr/>
          </a:p>
        </p:txBody>
      </p:sp>
      <p:pic>
        <p:nvPicPr>
          <p:cNvPr id="1501" name="Object 1048" descr="Object 1048"/>
          <p:cNvPicPr>
            <a:picLocks noChangeAspect="1"/>
          </p:cNvPicPr>
          <p:nvPr/>
        </p:nvPicPr>
        <p:blipFill>
          <a:blip r:embed="rId5"/>
          <a:stretch>
            <a:fillRect/>
          </a:stretch>
        </p:blipFill>
        <p:spPr>
          <a:xfrm>
            <a:off x="5638800" y="4267200"/>
            <a:ext cx="1447800" cy="1087438"/>
          </a:xfrm>
          <a:prstGeom prst="rect">
            <a:avLst/>
          </a:prstGeom>
          <a:ln w="12700">
            <a:miter lim="400000"/>
            <a:headEnd/>
            <a:tailEnd/>
          </a:ln>
        </p:spPr>
      </p:pic>
      <p:sp>
        <p:nvSpPr>
          <p:cNvPr id="1502" name="Rectangle 1051"/>
          <p:cNvSpPr txBox="1">
            <a:spLocks noGrp="1"/>
          </p:cNvSpPr>
          <p:nvPr>
            <p:ph type="title"/>
          </p:nvPr>
        </p:nvSpPr>
        <p:spPr>
          <a:xfrm>
            <a:off x="685800" y="228600"/>
            <a:ext cx="7772400" cy="1143000"/>
          </a:xfrm>
          <a:prstGeom prst="rect">
            <a:avLst/>
          </a:prstGeom>
        </p:spPr>
        <p:txBody>
          <a:bodyPr/>
          <a:lstStyle/>
          <a:p>
            <a:r>
              <a:t>Expression mapping</a:t>
            </a:r>
          </a:p>
        </p:txBody>
      </p:sp>
      <p:grpSp>
        <p:nvGrpSpPr>
          <p:cNvPr id="1505" name="Group 1056"/>
          <p:cNvGrpSpPr/>
          <p:nvPr/>
        </p:nvGrpSpPr>
        <p:grpSpPr>
          <a:xfrm>
            <a:off x="5638800" y="4267200"/>
            <a:ext cx="1223963" cy="942812"/>
            <a:chOff x="0" y="0"/>
            <a:chExt cx="1223962" cy="942811"/>
          </a:xfrm>
        </p:grpSpPr>
        <p:pic>
          <p:nvPicPr>
            <p:cNvPr id="1503" name="Object 1053" descr="Object 1053"/>
            <p:cNvPicPr>
              <a:picLocks noChangeAspect="1"/>
            </p:cNvPicPr>
            <p:nvPr/>
          </p:nvPicPr>
          <p:blipFill>
            <a:blip r:embed="rId6"/>
            <a:stretch>
              <a:fillRect/>
            </a:stretch>
          </p:blipFill>
          <p:spPr>
            <a:xfrm>
              <a:off x="0" y="234950"/>
              <a:ext cx="693738" cy="574675"/>
            </a:xfrm>
            <a:prstGeom prst="rect">
              <a:avLst/>
            </a:prstGeom>
            <a:ln w="12700" cap="flat">
              <a:noFill/>
              <a:miter lim="400000"/>
              <a:headEnd/>
              <a:tailEnd/>
            </a:ln>
            <a:effectLst/>
          </p:spPr>
        </p:pic>
        <p:sp>
          <p:nvSpPr>
            <p:cNvPr id="1504" name="Text Box 1055"/>
            <p:cNvSpPr txBox="1"/>
            <p:nvPr/>
          </p:nvSpPr>
          <p:spPr>
            <a:xfrm>
              <a:off x="766762" y="0"/>
              <a:ext cx="457201" cy="942812"/>
            </a:xfrm>
            <a:prstGeom prst="rect">
              <a:avLst/>
            </a:prstGeom>
            <a:noFill/>
            <a:ln w="12700" cap="flat">
              <a:noFill/>
              <a:miter lim="400000"/>
            </a:ln>
            <a:effectLst/>
          </p:spPr>
          <p:txBody>
            <a:bodyPr wrap="square" lIns="45719" tIns="45719" rIns="45719" bIns="45719" numCol="1" anchor="t">
              <a:spAutoFit/>
            </a:bodyPr>
            <a:lstStyle>
              <a:lvl1pPr>
                <a:defRPr sz="6000">
                  <a:solidFill>
                    <a:srgbClr val="5A6378"/>
                  </a:solidFill>
                  <a:latin typeface="Arial" panose="020B0604020202020204"/>
                  <a:ea typeface="Arial" panose="020B0604020202020204"/>
                  <a:cs typeface="Arial" panose="020B0604020202020204"/>
                  <a:sym typeface="Arial" panose="020B0604020202020204"/>
                </a:defRPr>
              </a:lvl1pPr>
            </a:lstStyle>
            <a:p>
              <a:r>
                <a:t>?</a:t>
              </a:r>
            </a:p>
          </p:txBody>
        </p:sp>
      </p:grpSp>
    </p:spTree>
    <p:extLst>
      <p:ext uri="{BB962C8B-B14F-4D97-AF65-F5344CB8AC3E}">
        <p14:creationId xmlns:p14="http://schemas.microsoft.com/office/powerpoint/2010/main" val="85817927"/>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indefinite" fill="hold"/>
                                        <p:tgtEl>
                                          <p:spTgt spid="1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1" grpId="0" bldLvl="0" animBg="1" advAuto="0"/>
      <p:bldP spid="1505" grpId="0" bldLvl="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 name="Rectangle 1026"/>
          <p:cNvSpPr txBox="1">
            <a:spLocks noGrp="1"/>
          </p:cNvSpPr>
          <p:nvPr>
            <p:ph type="title"/>
          </p:nvPr>
        </p:nvSpPr>
        <p:spPr>
          <a:xfrm>
            <a:off x="685800" y="457200"/>
            <a:ext cx="7772400" cy="762000"/>
          </a:xfrm>
          <a:prstGeom prst="rect">
            <a:avLst/>
          </a:prstGeom>
        </p:spPr>
        <p:txBody>
          <a:bodyPr/>
          <a:lstStyle>
            <a:lvl1pPr>
              <a:defRPr sz="4000"/>
            </a:lvl1pPr>
          </a:lstStyle>
          <a:p>
            <a:r>
              <a:t>Algorithm</a:t>
            </a:r>
          </a:p>
        </p:txBody>
      </p:sp>
      <p:sp>
        <p:nvSpPr>
          <p:cNvPr id="1508" name="Text Box 1027"/>
          <p:cNvSpPr txBox="1"/>
          <p:nvPr/>
        </p:nvSpPr>
        <p:spPr>
          <a:xfrm>
            <a:off x="1447800" y="1600200"/>
            <a:ext cx="6781800" cy="3015169"/>
          </a:xfrm>
          <a:prstGeom prst="rect">
            <a:avLst/>
          </a:prstGeom>
          <a:ln w="12700">
            <a:miter lim="400000"/>
          </a:ln>
        </p:spPr>
        <p:txBody>
          <a:bodyPr lIns="45719" rIns="45719">
            <a:spAutoFit/>
          </a:bodyPr>
          <a:lstStyle/>
          <a:p>
            <a:pPr>
              <a:defRPr sz="2400">
                <a:latin typeface="+mj-lt"/>
                <a:ea typeface="+mj-ea"/>
                <a:cs typeface="+mj-cs"/>
                <a:sym typeface="Helvetica"/>
              </a:defRPr>
            </a:pPr>
            <a:r>
              <a:t>Input: Images               </a:t>
            </a:r>
            <a:endParaRPr>
              <a:latin typeface="Arial" panose="020B0604020202020204"/>
              <a:ea typeface="Arial" panose="020B0604020202020204"/>
              <a:cs typeface="Arial" panose="020B0604020202020204"/>
              <a:sym typeface="Arial" panose="020B0604020202020204"/>
            </a:endParaRPr>
          </a:p>
          <a:p>
            <a:pPr>
              <a:defRPr sz="2400">
                <a:latin typeface="+mj-lt"/>
                <a:ea typeface="+mj-ea"/>
                <a:cs typeface="+mj-cs"/>
                <a:sym typeface="Helvetica"/>
              </a:defRPr>
            </a:pPr>
            <a:endParaRPr>
              <a:latin typeface="Arial" panose="020B0604020202020204"/>
              <a:ea typeface="Arial" panose="020B0604020202020204"/>
              <a:cs typeface="Arial" panose="020B0604020202020204"/>
              <a:sym typeface="Arial" panose="020B0604020202020204"/>
            </a:endParaRPr>
          </a:p>
          <a:p>
            <a:pPr>
              <a:defRPr sz="2400" i="1">
                <a:latin typeface="+mj-lt"/>
                <a:ea typeface="+mj-ea"/>
                <a:cs typeface="+mj-cs"/>
                <a:sym typeface="Helvetica"/>
              </a:defRPr>
            </a:pPr>
            <a:r>
              <a:t>Step1:</a:t>
            </a:r>
            <a:r>
              <a:rPr i="0"/>
              <a:t> Mark feature points</a:t>
            </a:r>
            <a:endParaRPr>
              <a:latin typeface="Arial" panose="020B0604020202020204"/>
              <a:ea typeface="Arial" panose="020B0604020202020204"/>
              <a:cs typeface="Arial" panose="020B0604020202020204"/>
              <a:sym typeface="Arial" panose="020B0604020202020204"/>
            </a:endParaRPr>
          </a:p>
          <a:p>
            <a:pPr>
              <a:defRPr sz="2400" i="1">
                <a:latin typeface="+mj-lt"/>
                <a:ea typeface="+mj-ea"/>
                <a:cs typeface="+mj-cs"/>
                <a:sym typeface="Helvetica"/>
              </a:defRPr>
            </a:pPr>
            <a:r>
              <a:t>Step2:</a:t>
            </a:r>
            <a:r>
              <a:rPr i="0"/>
              <a:t> For each feature point       in      , warp it:</a:t>
            </a:r>
            <a:endParaRPr>
              <a:latin typeface="Arial" panose="020B0604020202020204"/>
              <a:ea typeface="Arial" panose="020B0604020202020204"/>
              <a:cs typeface="Arial" panose="020B0604020202020204"/>
              <a:sym typeface="Arial" panose="020B0604020202020204"/>
            </a:endParaRPr>
          </a:p>
          <a:p>
            <a:pPr>
              <a:defRPr sz="2400">
                <a:latin typeface="+mj-lt"/>
                <a:ea typeface="+mj-ea"/>
                <a:cs typeface="+mj-cs"/>
                <a:sym typeface="Helvetica"/>
              </a:defRPr>
            </a:pPr>
            <a:r>
              <a:t>               </a:t>
            </a:r>
            <a:endParaRPr>
              <a:latin typeface="Arial" panose="020B0604020202020204"/>
              <a:ea typeface="Arial" panose="020B0604020202020204"/>
              <a:cs typeface="Arial" panose="020B0604020202020204"/>
              <a:sym typeface="Arial" panose="020B0604020202020204"/>
            </a:endParaRPr>
          </a:p>
          <a:p>
            <a:pPr>
              <a:defRPr sz="2400">
                <a:latin typeface="+mj-lt"/>
                <a:ea typeface="+mj-ea"/>
                <a:cs typeface="+mj-cs"/>
                <a:sym typeface="Helvetica"/>
              </a:defRPr>
            </a:pPr>
            <a:r>
              <a:t>            </a:t>
            </a:r>
          </a:p>
          <a:p>
            <a:pPr>
              <a:defRPr sz="2400">
                <a:latin typeface="+mj-lt"/>
                <a:ea typeface="+mj-ea"/>
                <a:cs typeface="+mj-cs"/>
                <a:sym typeface="Helvetica"/>
              </a:defRPr>
            </a:pPr>
            <a:r>
              <a:t>            Let        be the warped image of B</a:t>
            </a:r>
            <a:endParaRPr>
              <a:latin typeface="Arial" panose="020B0604020202020204"/>
              <a:ea typeface="Arial" panose="020B0604020202020204"/>
              <a:cs typeface="Arial" panose="020B0604020202020204"/>
              <a:sym typeface="Arial" panose="020B0604020202020204"/>
            </a:endParaRPr>
          </a:p>
        </p:txBody>
      </p:sp>
      <p:sp>
        <p:nvSpPr>
          <p:cNvPr id="1509" name="Text Box 1028"/>
          <p:cNvSpPr txBox="1"/>
          <p:nvPr/>
        </p:nvSpPr>
        <p:spPr>
          <a:xfrm>
            <a:off x="1524000" y="4343400"/>
            <a:ext cx="6609715" cy="459740"/>
          </a:xfrm>
          <a:prstGeom prst="rect">
            <a:avLst/>
          </a:prstGeom>
          <a:ln w="12700">
            <a:miter lim="400000"/>
          </a:ln>
        </p:spPr>
        <p:txBody>
          <a:bodyPr wrap="none" lIns="45719" rIns="45719">
            <a:spAutoFit/>
          </a:bodyPr>
          <a:lstStyle/>
          <a:p>
            <a:pPr>
              <a:defRPr sz="2400" i="1">
                <a:latin typeface="+mj-lt"/>
                <a:ea typeface="+mj-ea"/>
                <a:cs typeface="+mj-cs"/>
                <a:sym typeface="Helvetica"/>
              </a:defRPr>
            </a:pPr>
            <a:r>
              <a:t>Step3:</a:t>
            </a:r>
            <a:r>
              <a:rPr i="0"/>
              <a:t> Align      ,       with        by image warping.</a:t>
            </a:r>
          </a:p>
        </p:txBody>
      </p:sp>
      <p:sp>
        <p:nvSpPr>
          <p:cNvPr id="1510" name="Text Box 1029"/>
          <p:cNvSpPr txBox="1"/>
          <p:nvPr/>
        </p:nvSpPr>
        <p:spPr>
          <a:xfrm>
            <a:off x="1508125" y="5070475"/>
            <a:ext cx="4068624" cy="459740"/>
          </a:xfrm>
          <a:prstGeom prst="rect">
            <a:avLst/>
          </a:prstGeom>
          <a:ln w="12700">
            <a:miter lim="400000"/>
          </a:ln>
        </p:spPr>
        <p:txBody>
          <a:bodyPr wrap="none" lIns="45719" rIns="45719">
            <a:spAutoFit/>
          </a:bodyPr>
          <a:lstStyle/>
          <a:p>
            <a:pPr>
              <a:defRPr sz="2400" i="1">
                <a:latin typeface="+mj-lt"/>
                <a:ea typeface="+mj-ea"/>
                <a:cs typeface="+mj-cs"/>
                <a:sym typeface="Helvetica"/>
              </a:defRPr>
            </a:pPr>
            <a:r>
              <a:t>Step4:</a:t>
            </a:r>
            <a:r>
              <a:rPr i="0"/>
              <a:t> Compute ratio image: </a:t>
            </a:r>
          </a:p>
        </p:txBody>
      </p:sp>
      <p:pic>
        <p:nvPicPr>
          <p:cNvPr id="1511" name="Object 1031" descr="Object 1031"/>
          <p:cNvPicPr>
            <a:picLocks noChangeAspect="1"/>
          </p:cNvPicPr>
          <p:nvPr/>
        </p:nvPicPr>
        <p:blipFill>
          <a:blip r:embed="rId2"/>
          <a:stretch>
            <a:fillRect/>
          </a:stretch>
        </p:blipFill>
        <p:spPr>
          <a:xfrm>
            <a:off x="3429000" y="1622425"/>
            <a:ext cx="368300" cy="400050"/>
          </a:xfrm>
          <a:prstGeom prst="rect">
            <a:avLst/>
          </a:prstGeom>
          <a:ln w="12700">
            <a:miter lim="400000"/>
            <a:headEnd/>
            <a:tailEnd/>
          </a:ln>
        </p:spPr>
      </p:pic>
      <p:pic>
        <p:nvPicPr>
          <p:cNvPr id="1512" name="Object 1032" descr="Object 1032"/>
          <p:cNvPicPr>
            <a:picLocks noChangeAspect="1"/>
          </p:cNvPicPr>
          <p:nvPr/>
        </p:nvPicPr>
        <p:blipFill>
          <a:blip r:embed="rId3"/>
          <a:stretch>
            <a:fillRect/>
          </a:stretch>
        </p:blipFill>
        <p:spPr>
          <a:xfrm>
            <a:off x="4038600" y="1657350"/>
            <a:ext cx="387350" cy="360364"/>
          </a:xfrm>
          <a:prstGeom prst="rect">
            <a:avLst/>
          </a:prstGeom>
          <a:ln w="12700">
            <a:miter lim="400000"/>
            <a:headEnd/>
            <a:tailEnd/>
          </a:ln>
        </p:spPr>
      </p:pic>
      <p:pic>
        <p:nvPicPr>
          <p:cNvPr id="1513" name="Object 1033" descr="Object 1033"/>
          <p:cNvPicPr>
            <a:picLocks noChangeAspect="1"/>
          </p:cNvPicPr>
          <p:nvPr/>
        </p:nvPicPr>
        <p:blipFill>
          <a:blip r:embed="rId4"/>
          <a:stretch>
            <a:fillRect/>
          </a:stretch>
        </p:blipFill>
        <p:spPr>
          <a:xfrm>
            <a:off x="4648200" y="1624012"/>
            <a:ext cx="376239" cy="406401"/>
          </a:xfrm>
          <a:prstGeom prst="rect">
            <a:avLst/>
          </a:prstGeom>
          <a:ln w="12700">
            <a:miter lim="400000"/>
            <a:headEnd/>
            <a:tailEnd/>
          </a:ln>
        </p:spPr>
      </p:pic>
      <p:pic>
        <p:nvPicPr>
          <p:cNvPr id="1514" name="Object 1034" descr="Object 1034"/>
          <p:cNvPicPr>
            <a:picLocks noChangeAspect="1"/>
          </p:cNvPicPr>
          <p:nvPr/>
        </p:nvPicPr>
        <p:blipFill>
          <a:blip r:embed="rId5"/>
          <a:stretch>
            <a:fillRect/>
          </a:stretch>
        </p:blipFill>
        <p:spPr>
          <a:xfrm>
            <a:off x="5613400" y="2636911"/>
            <a:ext cx="406400" cy="561976"/>
          </a:xfrm>
          <a:prstGeom prst="rect">
            <a:avLst/>
          </a:prstGeom>
          <a:ln w="12700">
            <a:miter lim="400000"/>
            <a:headEnd/>
            <a:tailEnd/>
          </a:ln>
        </p:spPr>
      </p:pic>
      <p:pic>
        <p:nvPicPr>
          <p:cNvPr id="1515" name="Object 1036" descr="Object 1036"/>
          <p:cNvPicPr>
            <a:picLocks noChangeAspect="1"/>
          </p:cNvPicPr>
          <p:nvPr/>
        </p:nvPicPr>
        <p:blipFill>
          <a:blip r:embed="rId4"/>
          <a:stretch>
            <a:fillRect/>
          </a:stretch>
        </p:blipFill>
        <p:spPr>
          <a:xfrm>
            <a:off x="6405562" y="2662559"/>
            <a:ext cx="376238" cy="406401"/>
          </a:xfrm>
          <a:prstGeom prst="rect">
            <a:avLst/>
          </a:prstGeom>
          <a:ln w="12700">
            <a:miter lim="400000"/>
            <a:headEnd/>
            <a:tailEnd/>
          </a:ln>
        </p:spPr>
      </p:pic>
      <p:pic>
        <p:nvPicPr>
          <p:cNvPr id="1516" name="Object 1037" descr="Object 1037"/>
          <p:cNvPicPr>
            <a:picLocks noChangeAspect="1"/>
          </p:cNvPicPr>
          <p:nvPr/>
        </p:nvPicPr>
        <p:blipFill>
          <a:blip r:embed="rId6"/>
          <a:stretch>
            <a:fillRect/>
          </a:stretch>
        </p:blipFill>
        <p:spPr>
          <a:xfrm>
            <a:off x="2836863" y="2996951"/>
            <a:ext cx="3156924" cy="720081"/>
          </a:xfrm>
          <a:prstGeom prst="rect">
            <a:avLst/>
          </a:prstGeom>
          <a:ln w="12700">
            <a:miter lim="400000"/>
            <a:headEnd/>
            <a:tailEnd/>
          </a:ln>
        </p:spPr>
      </p:pic>
      <p:pic>
        <p:nvPicPr>
          <p:cNvPr id="1517" name="Object 1038" descr="Object 1038"/>
          <p:cNvPicPr>
            <a:picLocks noChangeAspect="1"/>
          </p:cNvPicPr>
          <p:nvPr/>
        </p:nvPicPr>
        <p:blipFill>
          <a:blip r:embed="rId7"/>
          <a:stretch>
            <a:fillRect/>
          </a:stretch>
        </p:blipFill>
        <p:spPr>
          <a:xfrm>
            <a:off x="3131840" y="3771379"/>
            <a:ext cx="501651" cy="593726"/>
          </a:xfrm>
          <a:prstGeom prst="rect">
            <a:avLst/>
          </a:prstGeom>
          <a:ln w="12700">
            <a:miter lim="400000"/>
            <a:headEnd/>
            <a:tailEnd/>
          </a:ln>
        </p:spPr>
      </p:pic>
      <p:pic>
        <p:nvPicPr>
          <p:cNvPr id="1518" name="Object 1039" descr="Object 1039"/>
          <p:cNvPicPr>
            <a:picLocks noChangeAspect="1"/>
          </p:cNvPicPr>
          <p:nvPr/>
        </p:nvPicPr>
        <p:blipFill>
          <a:blip r:embed="rId2"/>
          <a:stretch>
            <a:fillRect/>
          </a:stretch>
        </p:blipFill>
        <p:spPr>
          <a:xfrm>
            <a:off x="3352800" y="4343400"/>
            <a:ext cx="368300" cy="400050"/>
          </a:xfrm>
          <a:prstGeom prst="rect">
            <a:avLst/>
          </a:prstGeom>
          <a:ln w="12700">
            <a:miter lim="400000"/>
            <a:headEnd/>
            <a:tailEnd/>
          </a:ln>
        </p:spPr>
      </p:pic>
      <p:pic>
        <p:nvPicPr>
          <p:cNvPr id="1519" name="Object 1040" descr="Object 1040"/>
          <p:cNvPicPr>
            <a:picLocks noChangeAspect="1"/>
          </p:cNvPicPr>
          <p:nvPr/>
        </p:nvPicPr>
        <p:blipFill>
          <a:blip r:embed="rId3"/>
          <a:stretch>
            <a:fillRect/>
          </a:stretch>
        </p:blipFill>
        <p:spPr>
          <a:xfrm>
            <a:off x="3894137" y="4370387"/>
            <a:ext cx="387351" cy="360363"/>
          </a:xfrm>
          <a:prstGeom prst="rect">
            <a:avLst/>
          </a:prstGeom>
          <a:ln w="12700">
            <a:miter lim="400000"/>
            <a:headEnd/>
            <a:tailEnd/>
          </a:ln>
        </p:spPr>
      </p:pic>
      <p:pic>
        <p:nvPicPr>
          <p:cNvPr id="1520" name="Object 1041" descr="Object 1041"/>
          <p:cNvPicPr>
            <a:picLocks noChangeAspect="1"/>
          </p:cNvPicPr>
          <p:nvPr/>
        </p:nvPicPr>
        <p:blipFill>
          <a:blip r:embed="rId7"/>
          <a:stretch>
            <a:fillRect/>
          </a:stretch>
        </p:blipFill>
        <p:spPr>
          <a:xfrm>
            <a:off x="5060950" y="4343400"/>
            <a:ext cx="501650" cy="593725"/>
          </a:xfrm>
          <a:prstGeom prst="rect">
            <a:avLst/>
          </a:prstGeom>
          <a:ln w="12700">
            <a:miter lim="400000"/>
            <a:headEnd/>
            <a:tailEnd/>
          </a:ln>
        </p:spPr>
      </p:pic>
      <p:pic>
        <p:nvPicPr>
          <p:cNvPr id="1521" name="Object 1042" descr="Object 1042"/>
          <p:cNvPicPr>
            <a:picLocks noChangeAspect="1"/>
          </p:cNvPicPr>
          <p:nvPr/>
        </p:nvPicPr>
        <p:blipFill>
          <a:blip r:embed="rId8"/>
          <a:stretch>
            <a:fillRect/>
          </a:stretch>
        </p:blipFill>
        <p:spPr>
          <a:xfrm>
            <a:off x="5803900" y="4903787"/>
            <a:ext cx="1054100" cy="858838"/>
          </a:xfrm>
          <a:prstGeom prst="rect">
            <a:avLst/>
          </a:prstGeom>
          <a:ln w="12700">
            <a:miter lim="400000"/>
            <a:headEnd/>
            <a:tailEnd/>
          </a:ln>
        </p:spPr>
      </p:pic>
      <p:sp>
        <p:nvSpPr>
          <p:cNvPr id="1522" name="Text Box 1044"/>
          <p:cNvSpPr txBox="1"/>
          <p:nvPr/>
        </p:nvSpPr>
        <p:spPr>
          <a:xfrm>
            <a:off x="1524000" y="5715000"/>
            <a:ext cx="985352" cy="459740"/>
          </a:xfrm>
          <a:prstGeom prst="rect">
            <a:avLst/>
          </a:prstGeom>
          <a:ln w="12700">
            <a:miter lim="400000"/>
          </a:ln>
        </p:spPr>
        <p:txBody>
          <a:bodyPr wrap="none" lIns="45719" rIns="45719">
            <a:spAutoFit/>
          </a:bodyPr>
          <a:lstStyle>
            <a:lvl1pPr>
              <a:defRPr sz="2400" i="1">
                <a:latin typeface="+mj-lt"/>
                <a:ea typeface="+mj-ea"/>
                <a:cs typeface="+mj-cs"/>
                <a:sym typeface="Helvetica"/>
              </a:defRPr>
            </a:lvl1pPr>
          </a:lstStyle>
          <a:p>
            <a:r>
              <a:t>Step5:</a:t>
            </a:r>
          </a:p>
        </p:txBody>
      </p:sp>
      <p:pic>
        <p:nvPicPr>
          <p:cNvPr id="1523" name="Object 1045" descr="Object 1045"/>
          <p:cNvPicPr>
            <a:picLocks noChangeAspect="1"/>
          </p:cNvPicPr>
          <p:nvPr/>
        </p:nvPicPr>
        <p:blipFill>
          <a:blip r:embed="rId9"/>
          <a:stretch>
            <a:fillRect/>
          </a:stretch>
        </p:blipFill>
        <p:spPr>
          <a:xfrm>
            <a:off x="2593975" y="5741987"/>
            <a:ext cx="1497013" cy="527051"/>
          </a:xfrm>
          <a:prstGeom prst="rect">
            <a:avLst/>
          </a:prstGeom>
          <a:ln w="12700">
            <a:miter lim="400000"/>
            <a:headEnd/>
            <a:tailEnd/>
          </a:ln>
        </p:spPr>
      </p:pic>
      <p:sp>
        <p:nvSpPr>
          <p:cNvPr id="1524" name="矩形 1"/>
          <p:cNvSpPr/>
          <p:nvPr/>
        </p:nvSpPr>
        <p:spPr>
          <a:xfrm>
            <a:off x="1187623" y="2204864"/>
            <a:ext cx="7035628" cy="2138536"/>
          </a:xfrm>
          <a:prstGeom prst="rect">
            <a:avLst/>
          </a:prstGeom>
          <a:ln w="19050">
            <a:solidFill>
              <a:srgbClr val="0000CC"/>
            </a:solid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51265418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6" name="Picture 2" descr="Picture 2"/>
          <p:cNvPicPr>
            <a:picLocks noChangeAspect="1"/>
          </p:cNvPicPr>
          <p:nvPr/>
        </p:nvPicPr>
        <p:blipFill>
          <a:blip r:embed="rId2"/>
          <a:stretch>
            <a:fillRect/>
          </a:stretch>
        </p:blipFill>
        <p:spPr>
          <a:xfrm>
            <a:off x="5334000" y="2057400"/>
            <a:ext cx="2405064" cy="2708275"/>
          </a:xfrm>
          <a:prstGeom prst="rect">
            <a:avLst/>
          </a:prstGeom>
          <a:ln w="12700">
            <a:miter lim="400000"/>
            <a:headEnd/>
            <a:tailEnd/>
          </a:ln>
        </p:spPr>
      </p:pic>
      <p:sp>
        <p:nvSpPr>
          <p:cNvPr id="1527" name="Text Box 3"/>
          <p:cNvSpPr txBox="1"/>
          <p:nvPr/>
        </p:nvSpPr>
        <p:spPr>
          <a:xfrm>
            <a:off x="762000" y="2133600"/>
            <a:ext cx="4570845" cy="523240"/>
          </a:xfrm>
          <a:prstGeom prst="rect">
            <a:avLst/>
          </a:prstGeom>
          <a:ln w="12700">
            <a:miter lim="400000"/>
          </a:ln>
        </p:spPr>
        <p:txBody>
          <a:bodyPr wrap="none" lIns="45719" rIns="45719">
            <a:spAutoFit/>
          </a:bodyPr>
          <a:lstStyle>
            <a:lvl1pPr>
              <a:defRPr sz="2800">
                <a:latin typeface="+mj-lt"/>
                <a:ea typeface="+mj-ea"/>
                <a:cs typeface="+mj-cs"/>
                <a:sym typeface="Helvetica"/>
              </a:defRPr>
            </a:lvl1pPr>
          </a:lstStyle>
          <a:p>
            <a:r>
              <a:t>Manually mark face features</a:t>
            </a:r>
          </a:p>
        </p:txBody>
      </p:sp>
      <p:sp>
        <p:nvSpPr>
          <p:cNvPr id="1528" name="Text Box 6"/>
          <p:cNvSpPr txBox="1"/>
          <p:nvPr/>
        </p:nvSpPr>
        <p:spPr>
          <a:xfrm>
            <a:off x="788987" y="5054600"/>
            <a:ext cx="8090035" cy="523240"/>
          </a:xfrm>
          <a:prstGeom prst="rect">
            <a:avLst/>
          </a:prstGeom>
          <a:ln w="12700">
            <a:miter lim="400000"/>
          </a:ln>
        </p:spPr>
        <p:txBody>
          <a:bodyPr wrap="none" lIns="45719" rIns="45719">
            <a:spAutoFit/>
          </a:bodyPr>
          <a:lstStyle>
            <a:lvl1pPr>
              <a:defRPr sz="2800">
                <a:latin typeface="+mj-lt"/>
                <a:ea typeface="+mj-ea"/>
                <a:cs typeface="+mj-cs"/>
                <a:sym typeface="Helvetica"/>
              </a:defRPr>
            </a:lvl1pPr>
          </a:lstStyle>
          <a:p>
            <a:r>
              <a:t>Use image warping to obtain pixel correspondence</a:t>
            </a:r>
          </a:p>
        </p:txBody>
      </p:sp>
      <p:sp>
        <p:nvSpPr>
          <p:cNvPr id="1529" name="Rectangle 7"/>
          <p:cNvSpPr txBox="1">
            <a:spLocks noGrp="1"/>
          </p:cNvSpPr>
          <p:nvPr>
            <p:ph type="title"/>
          </p:nvPr>
        </p:nvSpPr>
        <p:spPr>
          <a:xfrm>
            <a:off x="762000" y="452088"/>
            <a:ext cx="5715000" cy="762001"/>
          </a:xfrm>
          <a:prstGeom prst="rect">
            <a:avLst/>
          </a:prstGeom>
        </p:spPr>
        <p:txBody>
          <a:bodyPr/>
          <a:lstStyle>
            <a:lvl1pPr>
              <a:defRPr sz="4000"/>
            </a:lvl1pPr>
          </a:lstStyle>
          <a:p>
            <a:r>
              <a:t>Image alignment</a:t>
            </a:r>
          </a:p>
        </p:txBody>
      </p:sp>
    </p:spTree>
    <p:extLst>
      <p:ext uri="{BB962C8B-B14F-4D97-AF65-F5344CB8AC3E}">
        <p14:creationId xmlns:p14="http://schemas.microsoft.com/office/powerpoint/2010/main" val="18217633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标题 1"/>
          <p:cNvSpPr txBox="1">
            <a:spLocks noGrp="1"/>
          </p:cNvSpPr>
          <p:nvPr>
            <p:ph type="title"/>
          </p:nvPr>
        </p:nvSpPr>
        <p:spPr>
          <a:prstGeom prst="rect">
            <a:avLst/>
          </a:prstGeom>
        </p:spPr>
        <p:txBody>
          <a:bodyPr/>
          <a:lstStyle/>
          <a:p>
            <a:endParaRPr/>
          </a:p>
        </p:txBody>
      </p:sp>
      <p:pic>
        <p:nvPicPr>
          <p:cNvPr id="1532" name="Picture 3" descr="Picture 3"/>
          <p:cNvPicPr>
            <a:picLocks noChangeAspect="1"/>
          </p:cNvPicPr>
          <p:nvPr/>
        </p:nvPicPr>
        <p:blipFill>
          <a:blip r:embed="rId2"/>
          <a:stretch>
            <a:fillRect/>
          </a:stretch>
        </p:blipFill>
        <p:spPr>
          <a:xfrm>
            <a:off x="-31793" y="2492896"/>
            <a:ext cx="6843997" cy="3739630"/>
          </a:xfrm>
          <a:prstGeom prst="rect">
            <a:avLst/>
          </a:prstGeom>
          <a:ln w="12700">
            <a:miter lim="400000"/>
            <a:headEnd/>
            <a:tailEnd/>
          </a:ln>
        </p:spPr>
      </p:pic>
      <p:sp>
        <p:nvSpPr>
          <p:cNvPr id="1533" name="TextBox 4"/>
          <p:cNvSpPr txBox="1"/>
          <p:nvPr/>
        </p:nvSpPr>
        <p:spPr>
          <a:xfrm>
            <a:off x="277813" y="6245225"/>
            <a:ext cx="8437562" cy="510540"/>
          </a:xfrm>
          <a:prstGeom prst="rect">
            <a:avLst/>
          </a:prstGeom>
          <a:ln w="12700">
            <a:miter lim="400000"/>
          </a:ln>
        </p:spPr>
        <p:txBody>
          <a:bodyPr lIns="45719" rIns="45719">
            <a:spAutoFit/>
          </a:bodyPr>
          <a:lstStyle>
            <a:lvl1pPr>
              <a:defRPr sz="2400">
                <a:solidFill>
                  <a:srgbClr val="0000FF"/>
                </a:solidFill>
                <a:latin typeface="楷体" panose="02010609060101010101" charset="-122"/>
                <a:ea typeface="楷体" panose="02010609060101010101" charset="-122"/>
                <a:cs typeface="楷体" panose="02010609060101010101" charset="-122"/>
                <a:sym typeface="楷体" panose="02010609060101010101" charset="-122"/>
              </a:defRPr>
            </a:lvl1pPr>
          </a:lstStyle>
          <a:p>
            <a:r>
              <a:t>孙家广，胡事民，计算机图形学基础教程，清华大学出版社</a:t>
            </a:r>
          </a:p>
        </p:txBody>
      </p:sp>
      <p:pic>
        <p:nvPicPr>
          <p:cNvPr id="1534" name="Picture 2" descr="Picture 2"/>
          <p:cNvPicPr>
            <a:picLocks noChangeAspect="1"/>
          </p:cNvPicPr>
          <p:nvPr/>
        </p:nvPicPr>
        <p:blipFill>
          <a:blip r:embed="rId3"/>
          <a:stretch>
            <a:fillRect/>
          </a:stretch>
        </p:blipFill>
        <p:spPr>
          <a:xfrm>
            <a:off x="6331965" y="682625"/>
            <a:ext cx="2776539" cy="3232150"/>
          </a:xfrm>
          <a:prstGeom prst="rect">
            <a:avLst/>
          </a:prstGeom>
          <a:ln w="12700">
            <a:miter lim="400000"/>
            <a:headEnd/>
            <a:tailEnd/>
          </a:ln>
        </p:spPr>
      </p:pic>
    </p:spTree>
    <p:extLst>
      <p:ext uri="{BB962C8B-B14F-4D97-AF65-F5344CB8AC3E}">
        <p14:creationId xmlns:p14="http://schemas.microsoft.com/office/powerpoint/2010/main" val="9660210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 name="Rectangle 24"/>
          <p:cNvSpPr txBox="1">
            <a:spLocks noGrp="1"/>
          </p:cNvSpPr>
          <p:nvPr>
            <p:ph type="title"/>
          </p:nvPr>
        </p:nvSpPr>
        <p:spPr>
          <a:xfrm>
            <a:off x="533400" y="228600"/>
            <a:ext cx="7772400" cy="762000"/>
          </a:xfrm>
          <a:prstGeom prst="rect">
            <a:avLst/>
          </a:prstGeom>
        </p:spPr>
        <p:txBody>
          <a:bodyPr/>
          <a:lstStyle>
            <a:lvl1pPr>
              <a:defRPr sz="4000"/>
            </a:lvl1pPr>
          </a:lstStyle>
          <a:p>
            <a:r>
              <a:t>Results</a:t>
            </a:r>
          </a:p>
        </p:txBody>
      </p:sp>
      <p:pic>
        <p:nvPicPr>
          <p:cNvPr id="1537" name="Picture 25" descr="Picture 25"/>
          <p:cNvPicPr>
            <a:picLocks noChangeAspect="1"/>
          </p:cNvPicPr>
          <p:nvPr/>
        </p:nvPicPr>
        <p:blipFill>
          <a:blip r:embed="rId2"/>
          <a:stretch>
            <a:fillRect/>
          </a:stretch>
        </p:blipFill>
        <p:spPr>
          <a:xfrm>
            <a:off x="1524000" y="1066800"/>
            <a:ext cx="1698625" cy="2286000"/>
          </a:xfrm>
          <a:prstGeom prst="rect">
            <a:avLst/>
          </a:prstGeom>
          <a:ln w="12700">
            <a:miter lim="400000"/>
            <a:headEnd/>
            <a:tailEnd/>
          </a:ln>
        </p:spPr>
      </p:pic>
      <p:pic>
        <p:nvPicPr>
          <p:cNvPr id="1538" name="Picture 26" descr="Picture 26"/>
          <p:cNvPicPr>
            <a:picLocks noChangeAspect="1"/>
          </p:cNvPicPr>
          <p:nvPr/>
        </p:nvPicPr>
        <p:blipFill>
          <a:blip r:embed="rId3"/>
          <a:stretch>
            <a:fillRect/>
          </a:stretch>
        </p:blipFill>
        <p:spPr>
          <a:xfrm>
            <a:off x="3810000" y="1066800"/>
            <a:ext cx="1697039" cy="2286000"/>
          </a:xfrm>
          <a:prstGeom prst="rect">
            <a:avLst/>
          </a:prstGeom>
          <a:ln w="12700">
            <a:miter lim="400000"/>
            <a:headEnd/>
            <a:tailEnd/>
          </a:ln>
        </p:spPr>
      </p:pic>
      <p:pic>
        <p:nvPicPr>
          <p:cNvPr id="1539" name="Picture 27" descr="Picture 27"/>
          <p:cNvPicPr>
            <a:picLocks noChangeAspect="1"/>
          </p:cNvPicPr>
          <p:nvPr/>
        </p:nvPicPr>
        <p:blipFill>
          <a:blip r:embed="rId4"/>
          <a:stretch>
            <a:fillRect/>
          </a:stretch>
        </p:blipFill>
        <p:spPr>
          <a:xfrm>
            <a:off x="5867400" y="3810000"/>
            <a:ext cx="2154239" cy="2438400"/>
          </a:xfrm>
          <a:prstGeom prst="rect">
            <a:avLst/>
          </a:prstGeom>
          <a:ln w="12700">
            <a:miter lim="400000"/>
            <a:headEnd/>
            <a:tailEnd/>
          </a:ln>
        </p:spPr>
      </p:pic>
      <p:pic>
        <p:nvPicPr>
          <p:cNvPr id="1540" name="Picture 28" descr="Picture 28"/>
          <p:cNvPicPr>
            <a:picLocks noChangeAspect="1"/>
          </p:cNvPicPr>
          <p:nvPr/>
        </p:nvPicPr>
        <p:blipFill>
          <a:blip r:embed="rId5"/>
          <a:stretch>
            <a:fillRect/>
          </a:stretch>
        </p:blipFill>
        <p:spPr>
          <a:xfrm>
            <a:off x="3560762" y="3810000"/>
            <a:ext cx="2154238" cy="2438400"/>
          </a:xfrm>
          <a:prstGeom prst="rect">
            <a:avLst/>
          </a:prstGeom>
          <a:ln w="12700">
            <a:miter lim="400000"/>
            <a:headEnd/>
            <a:tailEnd/>
          </a:ln>
        </p:spPr>
      </p:pic>
      <p:pic>
        <p:nvPicPr>
          <p:cNvPr id="1541" name="Picture 29" descr="Picture 29"/>
          <p:cNvPicPr>
            <a:picLocks noChangeAspect="1"/>
          </p:cNvPicPr>
          <p:nvPr/>
        </p:nvPicPr>
        <p:blipFill>
          <a:blip r:embed="rId6"/>
          <a:stretch>
            <a:fillRect/>
          </a:stretch>
        </p:blipFill>
        <p:spPr>
          <a:xfrm>
            <a:off x="1219200" y="3810000"/>
            <a:ext cx="2154239" cy="2438400"/>
          </a:xfrm>
          <a:prstGeom prst="rect">
            <a:avLst/>
          </a:prstGeom>
          <a:ln w="12700">
            <a:miter lim="400000"/>
            <a:headEnd/>
            <a:tailEnd/>
          </a:ln>
        </p:spPr>
      </p:pic>
      <p:pic>
        <p:nvPicPr>
          <p:cNvPr id="1542" name="Picture 30" descr="Picture 30"/>
          <p:cNvPicPr>
            <a:picLocks noChangeAspect="1"/>
          </p:cNvPicPr>
          <p:nvPr/>
        </p:nvPicPr>
        <p:blipFill>
          <a:blip r:embed="rId7"/>
          <a:stretch>
            <a:fillRect/>
          </a:stretch>
        </p:blipFill>
        <p:spPr>
          <a:xfrm>
            <a:off x="6019800" y="1295400"/>
            <a:ext cx="1695450" cy="2057400"/>
          </a:xfrm>
          <a:prstGeom prst="rect">
            <a:avLst/>
          </a:prstGeom>
          <a:ln w="12700">
            <a:miter lim="400000"/>
            <a:headEnd/>
            <a:tailEnd/>
          </a:ln>
        </p:spPr>
      </p:pic>
    </p:spTree>
    <p:extLst>
      <p:ext uri="{BB962C8B-B14F-4D97-AF65-F5344CB8AC3E}">
        <p14:creationId xmlns:p14="http://schemas.microsoft.com/office/powerpoint/2010/main" val="707377200"/>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5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1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 grpId="0" bldLvl="0" animBg="1" advAuto="0"/>
      <p:bldP spid="1540" grpId="0" bldLvl="0" animBg="1" advAuto="0"/>
      <p:bldP spid="1542" grpId="0" bldLvl="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Morph based on segment (two points)"/>
          <p:cNvSpPr txBox="1">
            <a:spLocks noGrp="1"/>
          </p:cNvSpPr>
          <p:nvPr>
            <p:ph type="title"/>
          </p:nvPr>
        </p:nvSpPr>
        <p:spPr>
          <a:prstGeom prst="rect">
            <a:avLst/>
          </a:prstGeom>
        </p:spPr>
        <p:txBody>
          <a:bodyPr>
            <a:normAutofit fontScale="90000"/>
          </a:bodyPr>
          <a:lstStyle>
            <a:lvl1pPr>
              <a:defRPr sz="4000"/>
            </a:lvl1pPr>
          </a:lstStyle>
          <a:p>
            <a:r>
              <a:t>Morph based on segment (two points)</a:t>
            </a:r>
          </a:p>
        </p:txBody>
      </p:sp>
      <p:sp>
        <p:nvSpPr>
          <p:cNvPr id="1221" name="After the feature points are determined, a series of segments are obtained.…"/>
          <p:cNvSpPr txBox="1">
            <a:spLocks noGrp="1"/>
          </p:cNvSpPr>
          <p:nvPr>
            <p:ph type="body" sz="half" idx="1"/>
          </p:nvPr>
        </p:nvSpPr>
        <p:spPr>
          <a:xfrm>
            <a:off x="457200" y="1412875"/>
            <a:ext cx="4114800" cy="4713288"/>
          </a:xfrm>
          <a:prstGeom prst="rect">
            <a:avLst/>
          </a:prstGeom>
        </p:spPr>
        <p:txBody>
          <a:bodyPr/>
          <a:lstStyle/>
          <a:p>
            <a:pPr>
              <a:defRPr sz="2900"/>
            </a:pPr>
            <a:r>
              <a:t>After the feature points are determined, a series of segments are obtained. </a:t>
            </a:r>
          </a:p>
          <a:p>
            <a:pPr>
              <a:defRPr sz="2900"/>
            </a:pPr>
            <a:r>
              <a:t>If we want to morph segment A to be B, both the location and the color of each pixel in the image will change accordingly. </a:t>
            </a:r>
          </a:p>
        </p:txBody>
      </p:sp>
      <p:grpSp>
        <p:nvGrpSpPr>
          <p:cNvPr id="1238" name="成组"/>
          <p:cNvGrpSpPr/>
          <p:nvPr/>
        </p:nvGrpSpPr>
        <p:grpSpPr>
          <a:xfrm>
            <a:off x="4571999" y="1412875"/>
            <a:ext cx="4105276" cy="5111751"/>
            <a:chOff x="0" y="0"/>
            <a:chExt cx="4105275" cy="5111750"/>
          </a:xfrm>
        </p:grpSpPr>
        <p:sp>
          <p:nvSpPr>
            <p:cNvPr id="1222" name="矩形"/>
            <p:cNvSpPr/>
            <p:nvPr/>
          </p:nvSpPr>
          <p:spPr>
            <a:xfrm>
              <a:off x="0" y="0"/>
              <a:ext cx="4105275" cy="5111750"/>
            </a:xfrm>
            <a:prstGeom prst="rect">
              <a:avLst/>
            </a:prstGeom>
            <a:solidFill>
              <a:srgbClr val="F0AD00">
                <a:alpha val="39999"/>
              </a:srgbClr>
            </a:solidFill>
            <a:ln w="12700" cap="flat">
              <a:solidFill>
                <a:srgbClr val="000000"/>
              </a:solidFill>
              <a:prstDash val="solid"/>
              <a:miter lim="400000"/>
            </a:ln>
            <a:effectLst/>
          </p:spPr>
          <p:txBody>
            <a:bodyPr wrap="square" lIns="45719" tIns="45719" rIns="45719" bIns="45719" numCol="1" anchor="ctr">
              <a:noAutofit/>
            </a:bodyPr>
            <a:lstStyle/>
            <a:p>
              <a:endParaRPr/>
            </a:p>
          </p:txBody>
        </p:sp>
        <p:sp>
          <p:nvSpPr>
            <p:cNvPr id="1223" name="线条"/>
            <p:cNvSpPr/>
            <p:nvPr/>
          </p:nvSpPr>
          <p:spPr>
            <a:xfrm flipV="1">
              <a:off x="0" y="3455988"/>
              <a:ext cx="1511300" cy="1655763"/>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4" name="线条"/>
            <p:cNvSpPr/>
            <p:nvPr/>
          </p:nvSpPr>
          <p:spPr>
            <a:xfrm>
              <a:off x="-1" y="0"/>
              <a:ext cx="1008064" cy="12954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5" name="线条"/>
            <p:cNvSpPr/>
            <p:nvPr/>
          </p:nvSpPr>
          <p:spPr>
            <a:xfrm flipH="1">
              <a:off x="1008062" y="0"/>
              <a:ext cx="3095626" cy="12954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6" name="线条"/>
            <p:cNvSpPr/>
            <p:nvPr/>
          </p:nvSpPr>
          <p:spPr>
            <a:xfrm flipH="1" flipV="1">
              <a:off x="1511300" y="3455988"/>
              <a:ext cx="2592388" cy="1655763"/>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nvGrpSpPr>
            <p:cNvPr id="1231" name="成组"/>
            <p:cNvGrpSpPr/>
            <p:nvPr/>
          </p:nvGrpSpPr>
          <p:grpSpPr>
            <a:xfrm>
              <a:off x="935037" y="1223962"/>
              <a:ext cx="2159002" cy="1296988"/>
              <a:chOff x="0" y="0"/>
              <a:chExt cx="2159001" cy="1296987"/>
            </a:xfrm>
          </p:grpSpPr>
          <p:sp>
            <p:nvSpPr>
              <p:cNvPr id="1227" name="圆形"/>
              <p:cNvSpPr/>
              <p:nvPr/>
            </p:nvSpPr>
            <p:spPr>
              <a:xfrm>
                <a:off x="-1" y="-1"/>
                <a:ext cx="142878" cy="144464"/>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28" name="圆形"/>
              <p:cNvSpPr/>
              <p:nvPr/>
            </p:nvSpPr>
            <p:spPr>
              <a:xfrm>
                <a:off x="2016125" y="1152525"/>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29" name="线条"/>
              <p:cNvSpPr/>
              <p:nvPr/>
            </p:nvSpPr>
            <p:spPr>
              <a:xfrm>
                <a:off x="78537" y="74588"/>
                <a:ext cx="2010613" cy="1149375"/>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0" name="线条"/>
              <p:cNvSpPr/>
              <p:nvPr/>
            </p:nvSpPr>
            <p:spPr>
              <a:xfrm>
                <a:off x="85725" y="7143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1232" name="圆形"/>
            <p:cNvSpPr/>
            <p:nvPr/>
          </p:nvSpPr>
          <p:spPr>
            <a:xfrm>
              <a:off x="1439862" y="3384550"/>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33" name="圆形"/>
            <p:cNvSpPr/>
            <p:nvPr/>
          </p:nvSpPr>
          <p:spPr>
            <a:xfrm>
              <a:off x="2592387" y="32400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34" name="线条"/>
            <p:cNvSpPr/>
            <p:nvPr/>
          </p:nvSpPr>
          <p:spPr>
            <a:xfrm flipV="1">
              <a:off x="1517600" y="3311525"/>
              <a:ext cx="1144637" cy="143672"/>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5" name="线条"/>
            <p:cNvSpPr/>
            <p:nvPr/>
          </p:nvSpPr>
          <p:spPr>
            <a:xfrm>
              <a:off x="1525587" y="345598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6" name="线条"/>
            <p:cNvSpPr/>
            <p:nvPr/>
          </p:nvSpPr>
          <p:spPr>
            <a:xfrm flipH="1" flipV="1">
              <a:off x="1008062" y="1295400"/>
              <a:ext cx="503239" cy="2160588"/>
            </a:xfrm>
            <a:prstGeom prst="line">
              <a:avLst/>
            </a:prstGeom>
            <a:noFill/>
            <a:ln w="25400"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7" name="线条"/>
            <p:cNvSpPr/>
            <p:nvPr/>
          </p:nvSpPr>
          <p:spPr>
            <a:xfrm flipV="1">
              <a:off x="2663824" y="2447925"/>
              <a:ext cx="360363" cy="863600"/>
            </a:xfrm>
            <a:prstGeom prst="line">
              <a:avLst/>
            </a:prstGeom>
            <a:noFill/>
            <a:ln w="12700" cap="flat">
              <a:solidFill>
                <a:srgbClr val="3366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Tree>
    <p:extLst>
      <p:ext uri="{BB962C8B-B14F-4D97-AF65-F5344CB8AC3E}">
        <p14:creationId xmlns:p14="http://schemas.microsoft.com/office/powerpoint/2010/main" val="326187020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4" name="Picture 2" descr="Picture 2"/>
          <p:cNvPicPr>
            <a:picLocks noChangeAspect="1"/>
          </p:cNvPicPr>
          <p:nvPr/>
        </p:nvPicPr>
        <p:blipFill>
          <a:blip r:embed="rId2"/>
          <a:stretch>
            <a:fillRect/>
          </a:stretch>
        </p:blipFill>
        <p:spPr>
          <a:xfrm>
            <a:off x="1371600" y="990600"/>
            <a:ext cx="2085975" cy="2362200"/>
          </a:xfrm>
          <a:prstGeom prst="rect">
            <a:avLst/>
          </a:prstGeom>
          <a:ln w="12700">
            <a:miter lim="400000"/>
            <a:headEnd/>
            <a:tailEnd/>
          </a:ln>
        </p:spPr>
      </p:pic>
      <p:pic>
        <p:nvPicPr>
          <p:cNvPr id="1545" name="Picture 9" descr="Picture 9"/>
          <p:cNvPicPr>
            <a:picLocks noChangeAspect="1"/>
          </p:cNvPicPr>
          <p:nvPr/>
        </p:nvPicPr>
        <p:blipFill>
          <a:blip r:embed="rId3"/>
          <a:stretch>
            <a:fillRect/>
          </a:stretch>
        </p:blipFill>
        <p:spPr>
          <a:xfrm>
            <a:off x="3657600" y="990600"/>
            <a:ext cx="1968500" cy="2362200"/>
          </a:xfrm>
          <a:prstGeom prst="rect">
            <a:avLst/>
          </a:prstGeom>
          <a:ln w="12700">
            <a:miter lim="400000"/>
            <a:headEnd/>
            <a:tailEnd/>
          </a:ln>
        </p:spPr>
      </p:pic>
      <p:pic>
        <p:nvPicPr>
          <p:cNvPr id="1546" name="Picture 10" descr="Picture 10"/>
          <p:cNvPicPr>
            <a:picLocks noChangeAspect="1"/>
          </p:cNvPicPr>
          <p:nvPr/>
        </p:nvPicPr>
        <p:blipFill>
          <a:blip r:embed="rId4"/>
          <a:stretch>
            <a:fillRect/>
          </a:stretch>
        </p:blipFill>
        <p:spPr>
          <a:xfrm>
            <a:off x="5867400" y="990600"/>
            <a:ext cx="1935164" cy="2362200"/>
          </a:xfrm>
          <a:prstGeom prst="rect">
            <a:avLst/>
          </a:prstGeom>
          <a:ln w="12700">
            <a:miter lim="400000"/>
            <a:headEnd/>
            <a:tailEnd/>
          </a:ln>
        </p:spPr>
      </p:pic>
      <p:pic>
        <p:nvPicPr>
          <p:cNvPr id="1547" name="Picture 11" descr="Picture 11"/>
          <p:cNvPicPr>
            <a:picLocks noChangeAspect="1"/>
          </p:cNvPicPr>
          <p:nvPr/>
        </p:nvPicPr>
        <p:blipFill>
          <a:blip r:embed="rId5"/>
          <a:stretch>
            <a:fillRect/>
          </a:stretch>
        </p:blipFill>
        <p:spPr>
          <a:xfrm>
            <a:off x="1371600" y="3810000"/>
            <a:ext cx="1868489" cy="2514600"/>
          </a:xfrm>
          <a:prstGeom prst="rect">
            <a:avLst/>
          </a:prstGeom>
          <a:ln w="12700">
            <a:miter lim="400000"/>
            <a:headEnd/>
            <a:tailEnd/>
          </a:ln>
        </p:spPr>
      </p:pic>
      <p:pic>
        <p:nvPicPr>
          <p:cNvPr id="1548" name="Picture 12" descr="Picture 12"/>
          <p:cNvPicPr>
            <a:picLocks noChangeAspect="1"/>
          </p:cNvPicPr>
          <p:nvPr/>
        </p:nvPicPr>
        <p:blipFill>
          <a:blip r:embed="rId6"/>
          <a:stretch>
            <a:fillRect/>
          </a:stretch>
        </p:blipFill>
        <p:spPr>
          <a:xfrm>
            <a:off x="3657600" y="3810000"/>
            <a:ext cx="1873250" cy="2514600"/>
          </a:xfrm>
          <a:prstGeom prst="rect">
            <a:avLst/>
          </a:prstGeom>
          <a:ln w="12700">
            <a:miter lim="400000"/>
            <a:headEnd/>
            <a:tailEnd/>
          </a:ln>
        </p:spPr>
      </p:pic>
      <p:pic>
        <p:nvPicPr>
          <p:cNvPr id="1549" name="Picture 13" descr="Picture 13"/>
          <p:cNvPicPr>
            <a:picLocks noChangeAspect="1"/>
          </p:cNvPicPr>
          <p:nvPr/>
        </p:nvPicPr>
        <p:blipFill>
          <a:blip r:embed="rId7"/>
          <a:stretch>
            <a:fillRect/>
          </a:stretch>
        </p:blipFill>
        <p:spPr>
          <a:xfrm>
            <a:off x="5943600" y="3810000"/>
            <a:ext cx="1876425" cy="2514600"/>
          </a:xfrm>
          <a:prstGeom prst="rect">
            <a:avLst/>
          </a:prstGeom>
          <a:ln w="12700">
            <a:miter lim="400000"/>
            <a:headEnd/>
            <a:tailEnd/>
          </a:ln>
        </p:spPr>
      </p:pic>
    </p:spTree>
    <p:extLst>
      <p:ext uri="{BB962C8B-B14F-4D97-AF65-F5344CB8AC3E}">
        <p14:creationId xmlns:p14="http://schemas.microsoft.com/office/powerpoint/2010/main" val="36623583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 name="Group 15"/>
          <p:cNvGrpSpPr/>
          <p:nvPr/>
        </p:nvGrpSpPr>
        <p:grpSpPr>
          <a:xfrm>
            <a:off x="1371600" y="990599"/>
            <a:ext cx="6553201" cy="5080001"/>
            <a:chOff x="0" y="0"/>
            <a:chExt cx="6553199" cy="5080000"/>
          </a:xfrm>
        </p:grpSpPr>
        <p:pic>
          <p:nvPicPr>
            <p:cNvPr id="1551" name="Picture 9" descr="Picture 9"/>
            <p:cNvPicPr>
              <a:picLocks noChangeAspect="1"/>
            </p:cNvPicPr>
            <p:nvPr/>
          </p:nvPicPr>
          <p:blipFill>
            <a:blip r:embed="rId2"/>
            <a:stretch>
              <a:fillRect/>
            </a:stretch>
          </p:blipFill>
          <p:spPr>
            <a:xfrm>
              <a:off x="4589712" y="2542473"/>
              <a:ext cx="1963488" cy="2522688"/>
            </a:xfrm>
            <a:prstGeom prst="rect">
              <a:avLst/>
            </a:prstGeom>
            <a:ln w="12700" cap="flat">
              <a:noFill/>
              <a:miter lim="400000"/>
              <a:headEnd/>
              <a:tailEnd/>
            </a:ln>
            <a:effectLst/>
          </p:spPr>
        </p:pic>
        <p:pic>
          <p:nvPicPr>
            <p:cNvPr id="1552" name="Picture 10" descr="Picture 10"/>
            <p:cNvPicPr>
              <a:picLocks noChangeAspect="1"/>
            </p:cNvPicPr>
            <p:nvPr/>
          </p:nvPicPr>
          <p:blipFill>
            <a:blip r:embed="rId3"/>
            <a:stretch>
              <a:fillRect/>
            </a:stretch>
          </p:blipFill>
          <p:spPr>
            <a:xfrm>
              <a:off x="2293207" y="2542473"/>
              <a:ext cx="1975029" cy="2537527"/>
            </a:xfrm>
            <a:prstGeom prst="rect">
              <a:avLst/>
            </a:prstGeom>
            <a:ln w="12700" cap="flat">
              <a:noFill/>
              <a:miter lim="400000"/>
              <a:headEnd/>
              <a:tailEnd/>
            </a:ln>
            <a:effectLst/>
          </p:spPr>
        </p:pic>
        <p:pic>
          <p:nvPicPr>
            <p:cNvPr id="1553" name="Picture 11" descr="Picture 11"/>
            <p:cNvPicPr>
              <a:picLocks noChangeAspect="1"/>
            </p:cNvPicPr>
            <p:nvPr/>
          </p:nvPicPr>
          <p:blipFill>
            <a:blip r:embed="rId4"/>
            <a:stretch>
              <a:fillRect/>
            </a:stretch>
          </p:blipFill>
          <p:spPr>
            <a:xfrm>
              <a:off x="0" y="2542473"/>
              <a:ext cx="1975028" cy="2537527"/>
            </a:xfrm>
            <a:prstGeom prst="rect">
              <a:avLst/>
            </a:prstGeom>
            <a:ln w="12700" cap="flat">
              <a:noFill/>
              <a:miter lim="400000"/>
              <a:headEnd/>
              <a:tailEnd/>
            </a:ln>
            <a:effectLst/>
          </p:spPr>
        </p:pic>
        <p:pic>
          <p:nvPicPr>
            <p:cNvPr id="1554" name="Picture 12" descr="Picture 12"/>
            <p:cNvPicPr>
              <a:picLocks noChangeAspect="1"/>
            </p:cNvPicPr>
            <p:nvPr/>
          </p:nvPicPr>
          <p:blipFill>
            <a:blip r:embed="rId5"/>
            <a:stretch>
              <a:fillRect/>
            </a:stretch>
          </p:blipFill>
          <p:spPr>
            <a:xfrm>
              <a:off x="2293207" y="-1"/>
              <a:ext cx="1970083" cy="2364403"/>
            </a:xfrm>
            <a:prstGeom prst="rect">
              <a:avLst/>
            </a:prstGeom>
            <a:ln w="12700" cap="flat">
              <a:noFill/>
              <a:miter lim="400000"/>
              <a:headEnd/>
              <a:tailEnd/>
            </a:ln>
            <a:effectLst/>
          </p:spPr>
        </p:pic>
        <p:pic>
          <p:nvPicPr>
            <p:cNvPr id="1555" name="Picture 13" descr="Picture 13"/>
            <p:cNvPicPr>
              <a:picLocks noChangeAspect="1"/>
            </p:cNvPicPr>
            <p:nvPr/>
          </p:nvPicPr>
          <p:blipFill>
            <a:blip r:embed="rId6"/>
            <a:stretch>
              <a:fillRect/>
            </a:stretch>
          </p:blipFill>
          <p:spPr>
            <a:xfrm>
              <a:off x="0" y="-1"/>
              <a:ext cx="1968433" cy="2364403"/>
            </a:xfrm>
            <a:prstGeom prst="rect">
              <a:avLst/>
            </a:prstGeom>
            <a:ln w="12700" cap="flat">
              <a:noFill/>
              <a:miter lim="400000"/>
              <a:headEnd/>
              <a:tailEnd/>
            </a:ln>
            <a:effectLst/>
          </p:spPr>
        </p:pic>
      </p:grpSp>
    </p:spTree>
    <p:extLst>
      <p:ext uri="{BB962C8B-B14F-4D97-AF65-F5344CB8AC3E}">
        <p14:creationId xmlns:p14="http://schemas.microsoft.com/office/powerpoint/2010/main" val="24747602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3" name="Group 12"/>
          <p:cNvGrpSpPr/>
          <p:nvPr/>
        </p:nvGrpSpPr>
        <p:grpSpPr>
          <a:xfrm>
            <a:off x="1406525" y="990599"/>
            <a:ext cx="6594476" cy="5324476"/>
            <a:chOff x="0" y="0"/>
            <a:chExt cx="6594474" cy="5324475"/>
          </a:xfrm>
        </p:grpSpPr>
        <p:pic>
          <p:nvPicPr>
            <p:cNvPr id="1558" name="Picture 7" descr="Picture 7"/>
            <p:cNvPicPr>
              <a:picLocks noChangeAspect="1"/>
            </p:cNvPicPr>
            <p:nvPr/>
          </p:nvPicPr>
          <p:blipFill>
            <a:blip r:embed="rId2"/>
            <a:stretch>
              <a:fillRect/>
            </a:stretch>
          </p:blipFill>
          <p:spPr>
            <a:xfrm>
              <a:off x="4600616" y="2761528"/>
              <a:ext cx="1993859" cy="2562947"/>
            </a:xfrm>
            <a:prstGeom prst="rect">
              <a:avLst/>
            </a:prstGeom>
            <a:ln w="12700" cap="flat">
              <a:noFill/>
              <a:miter lim="400000"/>
              <a:headEnd/>
              <a:tailEnd/>
            </a:ln>
            <a:effectLst/>
          </p:spPr>
        </p:pic>
        <p:pic>
          <p:nvPicPr>
            <p:cNvPr id="1559" name="Picture 8" descr="Picture 8"/>
            <p:cNvPicPr>
              <a:picLocks noChangeAspect="1"/>
            </p:cNvPicPr>
            <p:nvPr/>
          </p:nvPicPr>
          <p:blipFill>
            <a:blip r:embed="rId3"/>
            <a:stretch>
              <a:fillRect/>
            </a:stretch>
          </p:blipFill>
          <p:spPr>
            <a:xfrm>
              <a:off x="0" y="2761528"/>
              <a:ext cx="1993859" cy="2562947"/>
            </a:xfrm>
            <a:prstGeom prst="rect">
              <a:avLst/>
            </a:prstGeom>
            <a:ln w="12700" cap="flat">
              <a:noFill/>
              <a:miter lim="400000"/>
              <a:headEnd/>
              <a:tailEnd/>
            </a:ln>
            <a:effectLst/>
          </p:spPr>
        </p:pic>
        <p:pic>
          <p:nvPicPr>
            <p:cNvPr id="1560" name="Picture 9" descr="Picture 9"/>
            <p:cNvPicPr>
              <a:picLocks noChangeAspect="1"/>
            </p:cNvPicPr>
            <p:nvPr/>
          </p:nvPicPr>
          <p:blipFill>
            <a:blip r:embed="rId4"/>
            <a:stretch>
              <a:fillRect/>
            </a:stretch>
          </p:blipFill>
          <p:spPr>
            <a:xfrm>
              <a:off x="2288670" y="2761528"/>
              <a:ext cx="1993860" cy="2562947"/>
            </a:xfrm>
            <a:prstGeom prst="rect">
              <a:avLst/>
            </a:prstGeom>
            <a:ln w="12700" cap="flat">
              <a:noFill/>
              <a:miter lim="400000"/>
              <a:headEnd/>
              <a:tailEnd/>
            </a:ln>
            <a:effectLst/>
          </p:spPr>
        </p:pic>
        <p:pic>
          <p:nvPicPr>
            <p:cNvPr id="1561" name="Picture 10" descr="Picture 10"/>
            <p:cNvPicPr>
              <a:picLocks noChangeAspect="1"/>
            </p:cNvPicPr>
            <p:nvPr/>
          </p:nvPicPr>
          <p:blipFill>
            <a:blip r:embed="rId5"/>
            <a:stretch>
              <a:fillRect/>
            </a:stretch>
          </p:blipFill>
          <p:spPr>
            <a:xfrm>
              <a:off x="0" y="-1"/>
              <a:ext cx="1900761" cy="2561397"/>
            </a:xfrm>
            <a:prstGeom prst="rect">
              <a:avLst/>
            </a:prstGeom>
            <a:ln w="12700" cap="flat">
              <a:noFill/>
              <a:miter lim="400000"/>
              <a:headEnd/>
              <a:tailEnd/>
            </a:ln>
            <a:effectLst/>
          </p:spPr>
        </p:pic>
        <p:pic>
          <p:nvPicPr>
            <p:cNvPr id="1562" name="Picture 11" descr="Picture 11"/>
            <p:cNvPicPr>
              <a:picLocks noChangeAspect="1"/>
            </p:cNvPicPr>
            <p:nvPr/>
          </p:nvPicPr>
          <p:blipFill>
            <a:blip r:embed="rId6"/>
            <a:stretch>
              <a:fillRect/>
            </a:stretch>
          </p:blipFill>
          <p:spPr>
            <a:xfrm>
              <a:off x="2321255" y="-1"/>
              <a:ext cx="1910071" cy="2561397"/>
            </a:xfrm>
            <a:prstGeom prst="rect">
              <a:avLst/>
            </a:prstGeom>
            <a:ln w="12700" cap="flat">
              <a:noFill/>
              <a:miter lim="400000"/>
              <a:headEnd/>
              <a:tailEnd/>
            </a:ln>
            <a:effectLst/>
          </p:spPr>
        </p:pic>
      </p:grpSp>
    </p:spTree>
    <p:extLst>
      <p:ext uri="{BB962C8B-B14F-4D97-AF65-F5344CB8AC3E}">
        <p14:creationId xmlns:p14="http://schemas.microsoft.com/office/powerpoint/2010/main" val="29421060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3" name="Group 27"/>
          <p:cNvGrpSpPr/>
          <p:nvPr/>
        </p:nvGrpSpPr>
        <p:grpSpPr>
          <a:xfrm>
            <a:off x="333375" y="914399"/>
            <a:ext cx="8458201" cy="5337176"/>
            <a:chOff x="0" y="0"/>
            <a:chExt cx="8458200" cy="5337174"/>
          </a:xfrm>
        </p:grpSpPr>
        <p:grpSp>
          <p:nvGrpSpPr>
            <p:cNvPr id="1568" name="Group 19"/>
            <p:cNvGrpSpPr/>
            <p:nvPr/>
          </p:nvGrpSpPr>
          <p:grpSpPr>
            <a:xfrm>
              <a:off x="0" y="0"/>
              <a:ext cx="8458201" cy="2219325"/>
              <a:chOff x="0" y="0"/>
              <a:chExt cx="8458200" cy="2219325"/>
            </a:xfrm>
          </p:grpSpPr>
          <p:pic>
            <p:nvPicPr>
              <p:cNvPr id="1565" name="Picture 20" descr="Picture 20"/>
              <p:cNvPicPr>
                <a:picLocks noChangeAspect="1"/>
              </p:cNvPicPr>
              <p:nvPr/>
            </p:nvPicPr>
            <p:blipFill>
              <a:blip r:embed="rId2"/>
              <a:stretch>
                <a:fillRect/>
              </a:stretch>
            </p:blipFill>
            <p:spPr>
              <a:xfrm>
                <a:off x="5721723" y="0"/>
                <a:ext cx="2736478" cy="2219325"/>
              </a:xfrm>
              <a:prstGeom prst="rect">
                <a:avLst/>
              </a:prstGeom>
              <a:ln w="12700" cap="flat">
                <a:noFill/>
                <a:miter lim="400000"/>
                <a:headEnd/>
                <a:tailEnd/>
              </a:ln>
              <a:effectLst/>
            </p:spPr>
          </p:pic>
          <p:pic>
            <p:nvPicPr>
              <p:cNvPr id="1566" name="Picture 21" descr="Picture 21"/>
              <p:cNvPicPr>
                <a:picLocks noChangeAspect="1"/>
              </p:cNvPicPr>
              <p:nvPr/>
            </p:nvPicPr>
            <p:blipFill>
              <a:blip r:embed="rId3"/>
              <a:stretch>
                <a:fillRect/>
              </a:stretch>
            </p:blipFill>
            <p:spPr>
              <a:xfrm>
                <a:off x="2860861" y="0"/>
                <a:ext cx="2736478" cy="2219325"/>
              </a:xfrm>
              <a:prstGeom prst="rect">
                <a:avLst/>
              </a:prstGeom>
              <a:ln w="12700" cap="flat">
                <a:noFill/>
                <a:miter lim="400000"/>
                <a:headEnd/>
                <a:tailEnd/>
              </a:ln>
              <a:effectLst/>
            </p:spPr>
          </p:pic>
          <p:pic>
            <p:nvPicPr>
              <p:cNvPr id="1567" name="Picture 22" descr="Picture 22"/>
              <p:cNvPicPr>
                <a:picLocks noChangeAspect="1"/>
              </p:cNvPicPr>
              <p:nvPr/>
            </p:nvPicPr>
            <p:blipFill>
              <a:blip r:embed="rId4"/>
              <a:stretch>
                <a:fillRect/>
              </a:stretch>
            </p:blipFill>
            <p:spPr>
              <a:xfrm>
                <a:off x="-1" y="0"/>
                <a:ext cx="2736478" cy="2219325"/>
              </a:xfrm>
              <a:prstGeom prst="rect">
                <a:avLst/>
              </a:prstGeom>
              <a:ln w="12700" cap="flat">
                <a:noFill/>
                <a:miter lim="400000"/>
                <a:headEnd/>
                <a:tailEnd/>
              </a:ln>
              <a:effectLst/>
            </p:spPr>
          </p:pic>
        </p:grpSp>
        <p:grpSp>
          <p:nvGrpSpPr>
            <p:cNvPr id="1572" name="Group 23"/>
            <p:cNvGrpSpPr/>
            <p:nvPr/>
          </p:nvGrpSpPr>
          <p:grpSpPr>
            <a:xfrm>
              <a:off x="1284287" y="2362200"/>
              <a:ext cx="6016626" cy="2974975"/>
              <a:chOff x="0" y="0"/>
              <a:chExt cx="6016624" cy="2974974"/>
            </a:xfrm>
          </p:grpSpPr>
          <p:pic>
            <p:nvPicPr>
              <p:cNvPr id="1569" name="Picture 24" descr="Picture 24"/>
              <p:cNvPicPr>
                <a:picLocks noChangeAspect="1"/>
              </p:cNvPicPr>
              <p:nvPr/>
            </p:nvPicPr>
            <p:blipFill>
              <a:blip r:embed="rId5"/>
              <a:stretch>
                <a:fillRect/>
              </a:stretch>
            </p:blipFill>
            <p:spPr>
              <a:xfrm>
                <a:off x="4045789" y="0"/>
                <a:ext cx="1970836" cy="2974975"/>
              </a:xfrm>
              <a:prstGeom prst="rect">
                <a:avLst/>
              </a:prstGeom>
              <a:ln w="12700" cap="flat">
                <a:noFill/>
                <a:miter lim="400000"/>
                <a:headEnd/>
                <a:tailEnd/>
              </a:ln>
              <a:effectLst/>
            </p:spPr>
          </p:pic>
          <p:pic>
            <p:nvPicPr>
              <p:cNvPr id="1570" name="Picture 25" descr="Picture 25"/>
              <p:cNvPicPr>
                <a:picLocks noChangeAspect="1"/>
              </p:cNvPicPr>
              <p:nvPr/>
            </p:nvPicPr>
            <p:blipFill>
              <a:blip r:embed="rId6"/>
              <a:stretch>
                <a:fillRect/>
              </a:stretch>
            </p:blipFill>
            <p:spPr>
              <a:xfrm>
                <a:off x="2022894" y="0"/>
                <a:ext cx="1970837" cy="2974975"/>
              </a:xfrm>
              <a:prstGeom prst="rect">
                <a:avLst/>
              </a:prstGeom>
              <a:ln w="12700" cap="flat">
                <a:noFill/>
                <a:miter lim="400000"/>
                <a:headEnd/>
                <a:tailEnd/>
              </a:ln>
              <a:effectLst/>
            </p:spPr>
          </p:pic>
          <p:pic>
            <p:nvPicPr>
              <p:cNvPr id="1571" name="Picture 26" descr="Picture 26"/>
              <p:cNvPicPr>
                <a:picLocks noChangeAspect="1"/>
              </p:cNvPicPr>
              <p:nvPr/>
            </p:nvPicPr>
            <p:blipFill>
              <a:blip r:embed="rId7"/>
              <a:stretch>
                <a:fillRect/>
              </a:stretch>
            </p:blipFill>
            <p:spPr>
              <a:xfrm>
                <a:off x="0" y="0"/>
                <a:ext cx="1970836" cy="2974975"/>
              </a:xfrm>
              <a:prstGeom prst="rect">
                <a:avLst/>
              </a:prstGeom>
              <a:ln w="12700" cap="flat">
                <a:noFill/>
                <a:miter lim="400000"/>
                <a:headEnd/>
                <a:tailEnd/>
              </a:ln>
              <a:effectLst/>
            </p:spPr>
          </p:pic>
        </p:grpSp>
      </p:grpSp>
    </p:spTree>
    <p:extLst>
      <p:ext uri="{BB962C8B-B14F-4D97-AF65-F5344CB8AC3E}">
        <p14:creationId xmlns:p14="http://schemas.microsoft.com/office/powerpoint/2010/main" val="15045721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3" name="Group 10"/>
          <p:cNvGrpSpPr/>
          <p:nvPr/>
        </p:nvGrpSpPr>
        <p:grpSpPr>
          <a:xfrm>
            <a:off x="1676400" y="914400"/>
            <a:ext cx="5826126" cy="5362575"/>
            <a:chOff x="0" y="0"/>
            <a:chExt cx="5826125" cy="5362575"/>
          </a:xfrm>
        </p:grpSpPr>
        <p:grpSp>
          <p:nvGrpSpPr>
            <p:cNvPr id="1578" name="Group 2"/>
            <p:cNvGrpSpPr/>
            <p:nvPr/>
          </p:nvGrpSpPr>
          <p:grpSpPr>
            <a:xfrm>
              <a:off x="0" y="0"/>
              <a:ext cx="5826125" cy="2571750"/>
              <a:chOff x="0" y="0"/>
              <a:chExt cx="5826124" cy="2571750"/>
            </a:xfrm>
          </p:grpSpPr>
          <p:pic>
            <p:nvPicPr>
              <p:cNvPr id="1575" name="Picture 3" descr="Picture 3"/>
              <p:cNvPicPr>
                <a:picLocks noChangeAspect="1"/>
              </p:cNvPicPr>
              <p:nvPr/>
            </p:nvPicPr>
            <p:blipFill>
              <a:blip r:embed="rId2"/>
              <a:stretch>
                <a:fillRect/>
              </a:stretch>
            </p:blipFill>
            <p:spPr>
              <a:xfrm>
                <a:off x="3908367" y="0"/>
                <a:ext cx="1917758" cy="2571750"/>
              </a:xfrm>
              <a:prstGeom prst="rect">
                <a:avLst/>
              </a:prstGeom>
              <a:ln w="12700" cap="flat">
                <a:noFill/>
                <a:miter lim="400000"/>
                <a:headEnd/>
                <a:tailEnd/>
              </a:ln>
              <a:effectLst/>
            </p:spPr>
          </p:pic>
          <p:pic>
            <p:nvPicPr>
              <p:cNvPr id="1576" name="Picture 4" descr="Picture 4"/>
              <p:cNvPicPr>
                <a:picLocks noChangeAspect="1"/>
              </p:cNvPicPr>
              <p:nvPr/>
            </p:nvPicPr>
            <p:blipFill>
              <a:blip r:embed="rId3"/>
              <a:stretch>
                <a:fillRect/>
              </a:stretch>
            </p:blipFill>
            <p:spPr>
              <a:xfrm>
                <a:off x="1954183" y="0"/>
                <a:ext cx="1915616" cy="2571750"/>
              </a:xfrm>
              <a:prstGeom prst="rect">
                <a:avLst/>
              </a:prstGeom>
              <a:ln w="12700" cap="flat">
                <a:noFill/>
                <a:miter lim="400000"/>
                <a:headEnd/>
                <a:tailEnd/>
              </a:ln>
              <a:effectLst/>
            </p:spPr>
          </p:pic>
          <p:pic>
            <p:nvPicPr>
              <p:cNvPr id="1577" name="Picture 5" descr="Picture 5"/>
              <p:cNvPicPr>
                <a:picLocks noChangeAspect="1"/>
              </p:cNvPicPr>
              <p:nvPr/>
            </p:nvPicPr>
            <p:blipFill>
              <a:blip r:embed="rId4"/>
              <a:stretch>
                <a:fillRect/>
              </a:stretch>
            </p:blipFill>
            <p:spPr>
              <a:xfrm>
                <a:off x="0" y="0"/>
                <a:ext cx="1917758" cy="2571750"/>
              </a:xfrm>
              <a:prstGeom prst="rect">
                <a:avLst/>
              </a:prstGeom>
              <a:ln w="12700" cap="flat">
                <a:noFill/>
                <a:miter lim="400000"/>
                <a:headEnd/>
                <a:tailEnd/>
              </a:ln>
              <a:effectLst/>
            </p:spPr>
          </p:pic>
        </p:grpSp>
        <p:grpSp>
          <p:nvGrpSpPr>
            <p:cNvPr id="1582" name="Group 6"/>
            <p:cNvGrpSpPr/>
            <p:nvPr/>
          </p:nvGrpSpPr>
          <p:grpSpPr>
            <a:xfrm>
              <a:off x="0" y="2724150"/>
              <a:ext cx="5826126" cy="2638425"/>
              <a:chOff x="0" y="0"/>
              <a:chExt cx="5826124" cy="2638425"/>
            </a:xfrm>
          </p:grpSpPr>
          <p:pic>
            <p:nvPicPr>
              <p:cNvPr id="1579" name="Picture 7" descr="Picture 7"/>
              <p:cNvPicPr>
                <a:picLocks noChangeAspect="1"/>
              </p:cNvPicPr>
              <p:nvPr/>
            </p:nvPicPr>
            <p:blipFill>
              <a:blip r:embed="rId5"/>
              <a:stretch>
                <a:fillRect/>
              </a:stretch>
            </p:blipFill>
            <p:spPr>
              <a:xfrm>
                <a:off x="3870342" y="0"/>
                <a:ext cx="1955783" cy="2638425"/>
              </a:xfrm>
              <a:prstGeom prst="rect">
                <a:avLst/>
              </a:prstGeom>
              <a:ln w="12700" cap="flat">
                <a:noFill/>
                <a:miter lim="400000"/>
                <a:headEnd/>
                <a:tailEnd/>
              </a:ln>
              <a:effectLst/>
            </p:spPr>
          </p:pic>
          <p:pic>
            <p:nvPicPr>
              <p:cNvPr id="1580" name="Picture 8" descr="Picture 8"/>
              <p:cNvPicPr>
                <a:picLocks noChangeAspect="1"/>
              </p:cNvPicPr>
              <p:nvPr/>
            </p:nvPicPr>
            <p:blipFill>
              <a:blip r:embed="rId6"/>
              <a:stretch>
                <a:fillRect/>
              </a:stretch>
            </p:blipFill>
            <p:spPr>
              <a:xfrm>
                <a:off x="1978683" y="0"/>
                <a:ext cx="1871049" cy="2638425"/>
              </a:xfrm>
              <a:prstGeom prst="rect">
                <a:avLst/>
              </a:prstGeom>
              <a:ln w="12700" cap="flat">
                <a:noFill/>
                <a:miter lim="400000"/>
                <a:headEnd/>
                <a:tailEnd/>
              </a:ln>
              <a:effectLst/>
            </p:spPr>
          </p:pic>
          <p:pic>
            <p:nvPicPr>
              <p:cNvPr id="1581" name="Picture 9" descr="Picture 9"/>
              <p:cNvPicPr>
                <a:picLocks noChangeAspect="1"/>
              </p:cNvPicPr>
              <p:nvPr/>
            </p:nvPicPr>
            <p:blipFill>
              <a:blip r:embed="rId7"/>
              <a:stretch>
                <a:fillRect/>
              </a:stretch>
            </p:blipFill>
            <p:spPr>
              <a:xfrm>
                <a:off x="0" y="0"/>
                <a:ext cx="1955783" cy="2638425"/>
              </a:xfrm>
              <a:prstGeom prst="rect">
                <a:avLst/>
              </a:prstGeom>
              <a:ln w="12700" cap="flat">
                <a:noFill/>
                <a:miter lim="400000"/>
                <a:headEnd/>
                <a:tailEnd/>
              </a:ln>
              <a:effectLst/>
            </p:spPr>
          </p:pic>
        </p:grpSp>
      </p:grpSp>
    </p:spTree>
    <p:extLst>
      <p:ext uri="{BB962C8B-B14F-4D97-AF65-F5344CB8AC3E}">
        <p14:creationId xmlns:p14="http://schemas.microsoft.com/office/powerpoint/2010/main" val="11641146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 name="Rectangle 2"/>
          <p:cNvSpPr txBox="1">
            <a:spLocks noGrp="1"/>
          </p:cNvSpPr>
          <p:nvPr>
            <p:ph type="title"/>
          </p:nvPr>
        </p:nvSpPr>
        <p:spPr>
          <a:xfrm>
            <a:off x="685800" y="381000"/>
            <a:ext cx="7772400" cy="1143000"/>
          </a:xfrm>
          <a:prstGeom prst="rect">
            <a:avLst/>
          </a:prstGeom>
        </p:spPr>
        <p:txBody>
          <a:bodyPr/>
          <a:lstStyle/>
          <a:p>
            <a:r>
              <a:t>Conclusion</a:t>
            </a:r>
          </a:p>
        </p:txBody>
      </p:sp>
      <p:sp>
        <p:nvSpPr>
          <p:cNvPr id="1586" name="Text Box 3"/>
          <p:cNvSpPr txBox="1"/>
          <p:nvPr/>
        </p:nvSpPr>
        <p:spPr>
          <a:xfrm>
            <a:off x="457200" y="1828800"/>
            <a:ext cx="8382000" cy="1717040"/>
          </a:xfrm>
          <a:prstGeom prst="rect">
            <a:avLst/>
          </a:prstGeom>
          <a:ln w="12700">
            <a:miter lim="400000"/>
          </a:ln>
        </p:spPr>
        <p:txBody>
          <a:bodyPr lIns="45719" rIns="45719">
            <a:spAutoFit/>
          </a:bodyPr>
          <a:lstStyle/>
          <a:p>
            <a:pPr marL="457200" indent="-457200">
              <a:defRPr sz="2800"/>
            </a:pPr>
            <a:r>
              <a:t>Generate photo-realistic expression details</a:t>
            </a:r>
          </a:p>
          <a:p>
            <a:pPr marL="457200" indent="-457200">
              <a:defRPr sz="2800"/>
            </a:pPr>
            <a:endParaRPr/>
          </a:p>
          <a:p>
            <a:pPr marL="457200" indent="-457200">
              <a:defRPr sz="2800"/>
            </a:pPr>
            <a:r>
              <a:t>Enhance existing expression-mapping techniques:</a:t>
            </a:r>
          </a:p>
          <a:p>
            <a:pPr marL="914400" lvl="1" indent="-457200">
              <a:buSzPct val="100000"/>
              <a:buChar char="•"/>
              <a:defRPr sz="2800"/>
            </a:pPr>
            <a:r>
              <a:t>Difference vector + ERI = </a:t>
            </a:r>
            <a:r>
              <a:rPr>
                <a:effectLst>
                  <a:outerShdw blurRad="38100" dist="38100" dir="2700000" rotWithShape="0">
                    <a:srgbClr val="000000"/>
                  </a:outerShdw>
                </a:effectLst>
              </a:rPr>
              <a:t>Convincing F.E.</a:t>
            </a:r>
          </a:p>
        </p:txBody>
      </p:sp>
    </p:spTree>
    <p:extLst>
      <p:ext uri="{BB962C8B-B14F-4D97-AF65-F5344CB8AC3E}">
        <p14:creationId xmlns:p14="http://schemas.microsoft.com/office/powerpoint/2010/main" val="5553639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 name="标题 1"/>
          <p:cNvSpPr txBox="1">
            <a:spLocks noGrp="1"/>
          </p:cNvSpPr>
          <p:nvPr>
            <p:ph type="title"/>
          </p:nvPr>
        </p:nvSpPr>
        <p:spPr>
          <a:prstGeom prst="rect">
            <a:avLst/>
          </a:prstGeom>
        </p:spPr>
        <p:txBody>
          <a:bodyPr/>
          <a:lstStyle/>
          <a:p>
            <a:endParaRPr/>
          </a:p>
        </p:txBody>
      </p:sp>
      <p:pic>
        <p:nvPicPr>
          <p:cNvPr id="1589" name="Picture 2" descr="Picture 2"/>
          <p:cNvPicPr>
            <a:picLocks noChangeAspect="1"/>
          </p:cNvPicPr>
          <p:nvPr/>
        </p:nvPicPr>
        <p:blipFill>
          <a:blip r:embed="rId2"/>
          <a:stretch>
            <a:fillRect/>
          </a:stretch>
        </p:blipFill>
        <p:spPr>
          <a:xfrm>
            <a:off x="1115616" y="4869160"/>
            <a:ext cx="1320171" cy="1320171"/>
          </a:xfrm>
          <a:prstGeom prst="rect">
            <a:avLst/>
          </a:prstGeom>
          <a:ln w="12700">
            <a:miter lim="400000"/>
            <a:headEnd/>
            <a:tailEnd/>
          </a:ln>
        </p:spPr>
      </p:pic>
      <p:pic>
        <p:nvPicPr>
          <p:cNvPr id="1590" name="Picture 3" descr="Picture 3"/>
          <p:cNvPicPr>
            <a:picLocks noChangeAspect="1"/>
          </p:cNvPicPr>
          <p:nvPr/>
        </p:nvPicPr>
        <p:blipFill>
          <a:blip r:embed="rId3"/>
          <a:stretch>
            <a:fillRect/>
          </a:stretch>
        </p:blipFill>
        <p:spPr>
          <a:xfrm>
            <a:off x="2627783" y="4893185"/>
            <a:ext cx="1296146" cy="1296145"/>
          </a:xfrm>
          <a:prstGeom prst="rect">
            <a:avLst/>
          </a:prstGeom>
          <a:ln w="12700">
            <a:miter lim="400000"/>
            <a:headEnd/>
            <a:tailEnd/>
          </a:ln>
        </p:spPr>
      </p:pic>
      <p:pic>
        <p:nvPicPr>
          <p:cNvPr id="1591" name="Picture 4" descr="Picture 4"/>
          <p:cNvPicPr>
            <a:picLocks noChangeAspect="1"/>
          </p:cNvPicPr>
          <p:nvPr/>
        </p:nvPicPr>
        <p:blipFill>
          <a:blip r:embed="rId4"/>
          <a:stretch>
            <a:fillRect/>
          </a:stretch>
        </p:blipFill>
        <p:spPr>
          <a:xfrm>
            <a:off x="4159439" y="4869160"/>
            <a:ext cx="1320171" cy="1320171"/>
          </a:xfrm>
          <a:prstGeom prst="rect">
            <a:avLst/>
          </a:prstGeom>
          <a:ln w="12700">
            <a:miter lim="400000"/>
            <a:headEnd/>
            <a:tailEnd/>
          </a:ln>
        </p:spPr>
      </p:pic>
      <p:pic>
        <p:nvPicPr>
          <p:cNvPr id="1592" name="Picture 5" descr="Picture 5"/>
          <p:cNvPicPr>
            <a:picLocks noChangeAspect="1"/>
          </p:cNvPicPr>
          <p:nvPr/>
        </p:nvPicPr>
        <p:blipFill>
          <a:blip r:embed="rId5"/>
          <a:stretch>
            <a:fillRect/>
          </a:stretch>
        </p:blipFill>
        <p:spPr>
          <a:xfrm>
            <a:off x="5796136" y="4869160"/>
            <a:ext cx="1320171" cy="1320171"/>
          </a:xfrm>
          <a:prstGeom prst="rect">
            <a:avLst/>
          </a:prstGeom>
          <a:ln w="12700">
            <a:miter lim="400000"/>
            <a:headEnd/>
            <a:tailEnd/>
          </a:ln>
        </p:spPr>
      </p:pic>
      <p:pic>
        <p:nvPicPr>
          <p:cNvPr id="1593" name="Picture 6" descr="Picture 6"/>
          <p:cNvPicPr>
            <a:picLocks noChangeAspect="1"/>
          </p:cNvPicPr>
          <p:nvPr/>
        </p:nvPicPr>
        <p:blipFill>
          <a:blip r:embed="rId6"/>
          <a:stretch>
            <a:fillRect/>
          </a:stretch>
        </p:blipFill>
        <p:spPr>
          <a:xfrm>
            <a:off x="4466852" y="332921"/>
            <a:ext cx="1632005" cy="2448008"/>
          </a:xfrm>
          <a:prstGeom prst="rect">
            <a:avLst/>
          </a:prstGeom>
          <a:ln w="12700">
            <a:miter lim="400000"/>
            <a:headEnd/>
            <a:tailEnd/>
          </a:ln>
        </p:spPr>
      </p:pic>
      <p:pic>
        <p:nvPicPr>
          <p:cNvPr id="1594" name="Picture 7" descr="Picture 7"/>
          <p:cNvPicPr>
            <a:picLocks noChangeAspect="1"/>
          </p:cNvPicPr>
          <p:nvPr/>
        </p:nvPicPr>
        <p:blipFill>
          <a:blip r:embed="rId7"/>
          <a:stretch>
            <a:fillRect/>
          </a:stretch>
        </p:blipFill>
        <p:spPr>
          <a:xfrm>
            <a:off x="6456221" y="311115"/>
            <a:ext cx="1598536" cy="2397806"/>
          </a:xfrm>
          <a:prstGeom prst="rect">
            <a:avLst/>
          </a:prstGeom>
          <a:ln w="12700">
            <a:miter lim="400000"/>
            <a:headEnd/>
            <a:tailEnd/>
          </a:ln>
        </p:spPr>
      </p:pic>
      <p:pic>
        <p:nvPicPr>
          <p:cNvPr id="1595" name="Picture 8" descr="Picture 8"/>
          <p:cNvPicPr>
            <a:picLocks noChangeAspect="1"/>
          </p:cNvPicPr>
          <p:nvPr/>
        </p:nvPicPr>
        <p:blipFill>
          <a:blip r:embed="rId8"/>
          <a:stretch>
            <a:fillRect/>
          </a:stretch>
        </p:blipFill>
        <p:spPr>
          <a:xfrm>
            <a:off x="899591" y="2924943"/>
            <a:ext cx="1085851" cy="1276351"/>
          </a:xfrm>
          <a:prstGeom prst="rect">
            <a:avLst/>
          </a:prstGeom>
          <a:ln w="12700">
            <a:miter lim="400000"/>
            <a:headEnd/>
            <a:tailEnd/>
          </a:ln>
        </p:spPr>
      </p:pic>
      <p:pic>
        <p:nvPicPr>
          <p:cNvPr id="1596" name="Picture 9" descr="Picture 9"/>
          <p:cNvPicPr>
            <a:picLocks noChangeAspect="1"/>
          </p:cNvPicPr>
          <p:nvPr/>
        </p:nvPicPr>
        <p:blipFill>
          <a:blip r:embed="rId9"/>
          <a:stretch>
            <a:fillRect/>
          </a:stretch>
        </p:blipFill>
        <p:spPr>
          <a:xfrm>
            <a:off x="2478038" y="2944738"/>
            <a:ext cx="1085851" cy="1276351"/>
          </a:xfrm>
          <a:prstGeom prst="rect">
            <a:avLst/>
          </a:prstGeom>
          <a:ln w="12700">
            <a:miter lim="400000"/>
            <a:headEnd/>
            <a:tailEnd/>
          </a:ln>
        </p:spPr>
      </p:pic>
      <p:pic>
        <p:nvPicPr>
          <p:cNvPr id="1597" name="Picture 10" descr="Picture 10"/>
          <p:cNvPicPr>
            <a:picLocks noChangeAspect="1"/>
          </p:cNvPicPr>
          <p:nvPr/>
        </p:nvPicPr>
        <p:blipFill>
          <a:blip r:embed="rId10"/>
          <a:stretch>
            <a:fillRect/>
          </a:stretch>
        </p:blipFill>
        <p:spPr>
          <a:xfrm>
            <a:off x="3923927" y="2943225"/>
            <a:ext cx="1085851" cy="1276350"/>
          </a:xfrm>
          <a:prstGeom prst="rect">
            <a:avLst/>
          </a:prstGeom>
          <a:ln w="12700">
            <a:miter lim="400000"/>
            <a:headEnd/>
            <a:tailEnd/>
          </a:ln>
        </p:spPr>
      </p:pic>
      <p:pic>
        <p:nvPicPr>
          <p:cNvPr id="1598" name="Picture 11" descr="Picture 11"/>
          <p:cNvPicPr>
            <a:picLocks noChangeAspect="1"/>
          </p:cNvPicPr>
          <p:nvPr/>
        </p:nvPicPr>
        <p:blipFill>
          <a:blip r:embed="rId11"/>
          <a:stretch>
            <a:fillRect/>
          </a:stretch>
        </p:blipFill>
        <p:spPr>
          <a:xfrm>
            <a:off x="5358357" y="2944738"/>
            <a:ext cx="1085851" cy="1276351"/>
          </a:xfrm>
          <a:prstGeom prst="rect">
            <a:avLst/>
          </a:prstGeom>
          <a:ln w="12700">
            <a:miter lim="400000"/>
            <a:headEnd/>
            <a:tailEnd/>
          </a:ln>
        </p:spPr>
      </p:pic>
    </p:spTree>
    <p:extLst>
      <p:ext uri="{BB962C8B-B14F-4D97-AF65-F5344CB8AC3E}">
        <p14:creationId xmlns:p14="http://schemas.microsoft.com/office/powerpoint/2010/main" val="118359629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5" name="FacialExpress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4205" y="695528"/>
            <a:ext cx="8015590" cy="6011692"/>
          </a:xfrm>
          <a:prstGeom prst="rect">
            <a:avLst/>
          </a:prstGeom>
        </p:spPr>
      </p:pic>
    </p:spTree>
    <p:extLst>
      <p:ext uri="{BB962C8B-B14F-4D97-AF65-F5344CB8AC3E}">
        <p14:creationId xmlns:p14="http://schemas.microsoft.com/office/powerpoint/2010/main" val="23875327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5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标题 1"/>
          <p:cNvSpPr txBox="1">
            <a:spLocks noGrp="1"/>
          </p:cNvSpPr>
          <p:nvPr>
            <p:ph type="title"/>
          </p:nvPr>
        </p:nvSpPr>
        <p:spPr>
          <a:prstGeom prst="rect">
            <a:avLst/>
          </a:prstGeom>
        </p:spPr>
        <p:txBody>
          <a:bodyPr/>
          <a:lstStyle/>
          <a:p>
            <a:r>
              <a:rPr dirty="0"/>
              <a:t>Another </a:t>
            </a:r>
            <a:r>
              <a:rPr lang="en-US" dirty="0"/>
              <a:t>funny</a:t>
            </a:r>
            <a:r>
              <a:rPr dirty="0"/>
              <a:t> stuff</a:t>
            </a:r>
          </a:p>
        </p:txBody>
      </p:sp>
      <p:sp>
        <p:nvSpPr>
          <p:cNvPr id="1601" name="内容占位符 2"/>
          <p:cNvSpPr txBox="1">
            <a:spLocks noGrp="1"/>
          </p:cNvSpPr>
          <p:nvPr>
            <p:ph type="body" idx="1"/>
          </p:nvPr>
        </p:nvSpPr>
        <p:spPr>
          <a:prstGeom prst="rect">
            <a:avLst/>
          </a:prstGeom>
        </p:spPr>
        <p:txBody>
          <a:bodyPr/>
          <a:lstStyle/>
          <a:p>
            <a:r>
              <a:t>A demo morph application.</a:t>
            </a:r>
          </a:p>
        </p:txBody>
      </p:sp>
    </p:spTree>
    <p:extLst>
      <p:ext uri="{BB962C8B-B14F-4D97-AF65-F5344CB8AC3E}">
        <p14:creationId xmlns:p14="http://schemas.microsoft.com/office/powerpoint/2010/main" val="69323102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5" name="FaceMorph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8409" y="1265277"/>
            <a:ext cx="7110919" cy="5334153"/>
          </a:xfrm>
          <a:prstGeom prst="rect">
            <a:avLst/>
          </a:prstGeom>
        </p:spPr>
      </p:pic>
    </p:spTree>
    <p:extLst>
      <p:ext uri="{BB962C8B-B14F-4D97-AF65-F5344CB8AC3E}">
        <p14:creationId xmlns:p14="http://schemas.microsoft.com/office/powerpoint/2010/main" val="8641704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4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Different interpolation methods can be employed."/>
          <p:cNvSpPr txBox="1">
            <a:spLocks noGrp="1"/>
          </p:cNvSpPr>
          <p:nvPr>
            <p:ph type="body" sz="half" idx="1"/>
          </p:nvPr>
        </p:nvSpPr>
        <p:spPr>
          <a:xfrm>
            <a:off x="457200" y="1412875"/>
            <a:ext cx="4114800" cy="4713288"/>
          </a:xfrm>
          <a:prstGeom prst="rect">
            <a:avLst/>
          </a:prstGeom>
        </p:spPr>
        <p:txBody>
          <a:bodyPr/>
          <a:lstStyle/>
          <a:p>
            <a:r>
              <a:t>Different interpolation methods can be employed.</a:t>
            </a:r>
          </a:p>
        </p:txBody>
      </p:sp>
      <p:sp>
        <p:nvSpPr>
          <p:cNvPr id="1243" name="标题"/>
          <p:cNvSpPr txBox="1">
            <a:spLocks noGrp="1"/>
          </p:cNvSpPr>
          <p:nvPr>
            <p:ph type="title"/>
          </p:nvPr>
        </p:nvSpPr>
        <p:spPr>
          <a:prstGeom prst="rect">
            <a:avLst/>
          </a:prstGeom>
        </p:spPr>
        <p:txBody>
          <a:bodyPr/>
          <a:lstStyle/>
          <a:p>
            <a:endParaRPr/>
          </a:p>
        </p:txBody>
      </p:sp>
      <p:grpSp>
        <p:nvGrpSpPr>
          <p:cNvPr id="1260" name="成组"/>
          <p:cNvGrpSpPr/>
          <p:nvPr/>
        </p:nvGrpSpPr>
        <p:grpSpPr>
          <a:xfrm>
            <a:off x="4571999" y="1412875"/>
            <a:ext cx="4105276" cy="5111750"/>
            <a:chOff x="0" y="0"/>
            <a:chExt cx="4105275" cy="5111750"/>
          </a:xfrm>
        </p:grpSpPr>
        <p:sp>
          <p:nvSpPr>
            <p:cNvPr id="1244" name="矩形"/>
            <p:cNvSpPr/>
            <p:nvPr/>
          </p:nvSpPr>
          <p:spPr>
            <a:xfrm>
              <a:off x="0" y="0"/>
              <a:ext cx="4105275" cy="5111750"/>
            </a:xfrm>
            <a:prstGeom prst="rect">
              <a:avLst/>
            </a:prstGeom>
            <a:solidFill>
              <a:srgbClr val="F0AD00">
                <a:alpha val="39999"/>
              </a:srgbClr>
            </a:solidFill>
            <a:ln w="12700" cap="flat">
              <a:solidFill>
                <a:srgbClr val="000000"/>
              </a:solidFill>
              <a:prstDash val="solid"/>
              <a:miter lim="400000"/>
            </a:ln>
            <a:effectLst/>
          </p:spPr>
          <p:txBody>
            <a:bodyPr wrap="square" lIns="45719" tIns="45719" rIns="45719" bIns="45719" numCol="1" anchor="ctr">
              <a:noAutofit/>
            </a:bodyPr>
            <a:lstStyle/>
            <a:p>
              <a:endParaRPr/>
            </a:p>
          </p:txBody>
        </p:sp>
        <p:sp>
          <p:nvSpPr>
            <p:cNvPr id="1245" name="圆形"/>
            <p:cNvSpPr/>
            <p:nvPr/>
          </p:nvSpPr>
          <p:spPr>
            <a:xfrm>
              <a:off x="935037" y="1223962"/>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46" name="线条"/>
            <p:cNvSpPr/>
            <p:nvPr/>
          </p:nvSpPr>
          <p:spPr>
            <a:xfrm flipV="1">
              <a:off x="0" y="3384549"/>
              <a:ext cx="2016126" cy="1727202"/>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47" name="线条"/>
            <p:cNvSpPr/>
            <p:nvPr/>
          </p:nvSpPr>
          <p:spPr>
            <a:xfrm>
              <a:off x="-1" y="0"/>
              <a:ext cx="1800227" cy="17272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48" name="线条"/>
            <p:cNvSpPr/>
            <p:nvPr/>
          </p:nvSpPr>
          <p:spPr>
            <a:xfrm flipH="1">
              <a:off x="1800225" y="-1"/>
              <a:ext cx="2303463" cy="1727202"/>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49" name="线条"/>
            <p:cNvSpPr/>
            <p:nvPr/>
          </p:nvSpPr>
          <p:spPr>
            <a:xfrm flipH="1" flipV="1">
              <a:off x="2016125" y="3384550"/>
              <a:ext cx="2087563" cy="17272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0" name="线条"/>
            <p:cNvSpPr/>
            <p:nvPr/>
          </p:nvSpPr>
          <p:spPr>
            <a:xfrm>
              <a:off x="1013575" y="1298551"/>
              <a:ext cx="2010613" cy="1149375"/>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1" name="圆形"/>
            <p:cNvSpPr/>
            <p:nvPr/>
          </p:nvSpPr>
          <p:spPr>
            <a:xfrm>
              <a:off x="2951162" y="23764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52" name="线条"/>
            <p:cNvSpPr/>
            <p:nvPr/>
          </p:nvSpPr>
          <p:spPr>
            <a:xfrm>
              <a:off x="1019213" y="1301478"/>
              <a:ext cx="781012" cy="425723"/>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3" name="圆形"/>
            <p:cNvSpPr/>
            <p:nvPr/>
          </p:nvSpPr>
          <p:spPr>
            <a:xfrm>
              <a:off x="1439862" y="3384550"/>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54" name="圆形"/>
            <p:cNvSpPr/>
            <p:nvPr/>
          </p:nvSpPr>
          <p:spPr>
            <a:xfrm>
              <a:off x="2592387" y="32400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55" name="线条"/>
            <p:cNvSpPr/>
            <p:nvPr/>
          </p:nvSpPr>
          <p:spPr>
            <a:xfrm flipV="1">
              <a:off x="1517600" y="3311525"/>
              <a:ext cx="1144637" cy="143672"/>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6" name="线条"/>
            <p:cNvSpPr/>
            <p:nvPr/>
          </p:nvSpPr>
          <p:spPr>
            <a:xfrm flipV="1">
              <a:off x="1525461" y="3384550"/>
              <a:ext cx="490664" cy="69653"/>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7" name="线条"/>
            <p:cNvSpPr/>
            <p:nvPr/>
          </p:nvSpPr>
          <p:spPr>
            <a:xfrm flipH="1" flipV="1">
              <a:off x="1800225" y="1727199"/>
              <a:ext cx="214313" cy="1657352"/>
            </a:xfrm>
            <a:prstGeom prst="line">
              <a:avLst/>
            </a:prstGeom>
            <a:noFill/>
            <a:ln w="25400"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8" name="线条"/>
            <p:cNvSpPr/>
            <p:nvPr/>
          </p:nvSpPr>
          <p:spPr>
            <a:xfrm flipV="1">
              <a:off x="2663824" y="2447925"/>
              <a:ext cx="360363" cy="863600"/>
            </a:xfrm>
            <a:prstGeom prst="line">
              <a:avLst/>
            </a:prstGeom>
            <a:noFill/>
            <a:ln w="12700" cap="flat">
              <a:solidFill>
                <a:srgbClr val="3366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9" name="线条"/>
            <p:cNvSpPr/>
            <p:nvPr/>
          </p:nvSpPr>
          <p:spPr>
            <a:xfrm flipH="1" flipV="1">
              <a:off x="1008062" y="1295400"/>
              <a:ext cx="503239" cy="2160588"/>
            </a:xfrm>
            <a:prstGeom prst="line">
              <a:avLst/>
            </a:prstGeom>
            <a:noFill/>
            <a:ln w="12700" cap="flat">
              <a:solidFill>
                <a:srgbClr val="3366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Tree>
    <p:extLst>
      <p:ext uri="{BB962C8B-B14F-4D97-AF65-F5344CB8AC3E}">
        <p14:creationId xmlns:p14="http://schemas.microsoft.com/office/powerpoint/2010/main" val="158580356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32656"/>
            <a:ext cx="636270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762000"/>
            <a:ext cx="645795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81133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78"/>
                                        </p:tgtEl>
                                        <p:attrNameLst>
                                          <p:attrName>style.visibility</p:attrName>
                                        </p:attrNameLst>
                                      </p:cBhvr>
                                      <p:to>
                                        <p:strVal val="visible"/>
                                      </p:to>
                                    </p:set>
                                    <p:anim calcmode="lin" valueType="num">
                                      <p:cBhvr additive="base">
                                        <p:cTn id="7" dur="500" fill="hold"/>
                                        <p:tgtEl>
                                          <p:spTgt spid="101378"/>
                                        </p:tgtEl>
                                        <p:attrNameLst>
                                          <p:attrName>ppt_x</p:attrName>
                                        </p:attrNameLst>
                                      </p:cBhvr>
                                      <p:tavLst>
                                        <p:tav tm="0">
                                          <p:val>
                                            <p:strVal val="#ppt_x"/>
                                          </p:val>
                                        </p:tav>
                                        <p:tav tm="100000">
                                          <p:val>
                                            <p:strVal val="#ppt_x"/>
                                          </p:val>
                                        </p:tav>
                                      </p:tavLst>
                                    </p:anim>
                                    <p:anim calcmode="lin" valueType="num">
                                      <p:cBhvr additive="base">
                                        <p:cTn id="8" dur="500" fill="hold"/>
                                        <p:tgtEl>
                                          <p:spTgt spid="1013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1379"/>
                                        </p:tgtEl>
                                        <p:attrNameLst>
                                          <p:attrName>style.visibility</p:attrName>
                                        </p:attrNameLst>
                                      </p:cBhvr>
                                      <p:to>
                                        <p:strVal val="visible"/>
                                      </p:to>
                                    </p:set>
                                    <p:animEffect transition="in" filter="fade">
                                      <p:cBhvr>
                                        <p:cTn id="13" dur="1000"/>
                                        <p:tgtEl>
                                          <p:spTgt spid="101379"/>
                                        </p:tgtEl>
                                      </p:cBhvr>
                                    </p:animEffect>
                                    <p:anim calcmode="lin" valueType="num">
                                      <p:cBhvr>
                                        <p:cTn id="14" dur="1000" fill="hold"/>
                                        <p:tgtEl>
                                          <p:spTgt spid="101379"/>
                                        </p:tgtEl>
                                        <p:attrNameLst>
                                          <p:attrName>ppt_x</p:attrName>
                                        </p:attrNameLst>
                                      </p:cBhvr>
                                      <p:tavLst>
                                        <p:tav tm="0">
                                          <p:val>
                                            <p:strVal val="#ppt_x"/>
                                          </p:val>
                                        </p:tav>
                                        <p:tav tm="100000">
                                          <p:val>
                                            <p:strVal val="#ppt_x"/>
                                          </p:val>
                                        </p:tav>
                                      </p:tavLst>
                                    </p:anim>
                                    <p:anim calcmode="lin" valueType="num">
                                      <p:cBhvr>
                                        <p:cTn id="15" dur="1000" fill="hold"/>
                                        <p:tgtEl>
                                          <p:spTgt spid="1013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200" dirty="0">
                <a:ea typeface="华文仿宋" pitchFamily="2" charset="-122"/>
              </a:rPr>
              <a:t>Basic Image Operation (IV)</a:t>
            </a:r>
            <a:br>
              <a:rPr lang="en-US" altLang="zh-CN" sz="3200" dirty="0">
                <a:ea typeface="华文仿宋" pitchFamily="2" charset="-122"/>
              </a:rPr>
            </a:br>
            <a:r>
              <a:rPr lang="zh-CN" altLang="en-US" sz="3200" dirty="0">
                <a:ea typeface="华文仿宋" pitchFamily="2" charset="-122"/>
              </a:rPr>
              <a:t>图像基本操作</a:t>
            </a:r>
            <a:r>
              <a:rPr lang="en-US" altLang="zh-CN" sz="3200" dirty="0">
                <a:ea typeface="华文仿宋" pitchFamily="2" charset="-122"/>
              </a:rPr>
              <a:t>(IV)</a:t>
            </a:r>
            <a:r>
              <a:rPr lang="zh-CN" altLang="en-US" sz="3200" dirty="0">
                <a:ea typeface="华文仿宋" pitchFamily="2" charset="-122"/>
              </a:rPr>
              <a:t> </a:t>
            </a:r>
            <a:br>
              <a:rPr lang="zh-CN" altLang="en-US" sz="3200" dirty="0">
                <a:ea typeface="华文仿宋" pitchFamily="2" charset="-122"/>
              </a:rPr>
            </a:br>
            <a:endParaRPr lang="zh-CN" altLang="en-US" sz="3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76672"/>
            <a:ext cx="1030613" cy="109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副标题 2"/>
          <p:cNvSpPr txBox="1">
            <a:spLocks/>
          </p:cNvSpPr>
          <p:nvPr/>
        </p:nvSpPr>
        <p:spPr>
          <a:xfrm>
            <a:off x="539552" y="5229200"/>
            <a:ext cx="8077200" cy="1499616"/>
          </a:xfrm>
          <a:prstGeom prst="rect">
            <a:avLst/>
          </a:prstGeom>
        </p:spPr>
        <p:txBody>
          <a:bodyPr vert="horz" lIns="118872" tIns="0" rIns="45720" bIns="0" rtlCol="0" anchor="b">
            <a:normAutofit/>
          </a:bodyPr>
          <a:lstStyle>
            <a:lvl1pPr marL="0" indent="0" algn="l" rtl="0" eaLnBrk="1" latinLnBrk="0" hangingPunct="1">
              <a:spcBef>
                <a:spcPts val="0"/>
              </a:spcBef>
              <a:buClr>
                <a:schemeClr val="accent1"/>
              </a:buClr>
              <a:buSzPct val="80000"/>
              <a:buFont typeface="Wingdings 2"/>
              <a:buNone/>
              <a:defRPr kumimoji="0" sz="2000" kern="1200">
                <a:solidFill>
                  <a:srgbClr val="FFFFFF"/>
                </a:solidFill>
                <a:latin typeface="+mn-lt"/>
                <a:ea typeface="+mn-ea"/>
                <a:cs typeface="+mn-cs"/>
              </a:defRPr>
            </a:lvl1pPr>
            <a:lvl2pPr marL="457200" indent="0" algn="ctr" rtl="0" eaLnBrk="1" latinLnBrk="0" hangingPunct="1">
              <a:spcBef>
                <a:spcPct val="20000"/>
              </a:spcBef>
              <a:buClr>
                <a:schemeClr val="accent2"/>
              </a:buClr>
              <a:buSzPct val="90000"/>
              <a:buFont typeface="Wingdings"/>
              <a:buNone/>
              <a:defRPr kumimoji="0" sz="2800" kern="1200">
                <a:solidFill>
                  <a:schemeClr val="tx1">
                    <a:tint val="75000"/>
                  </a:schemeClr>
                </a:solidFill>
                <a:latin typeface="+mn-lt"/>
                <a:ea typeface="+mn-ea"/>
                <a:cs typeface="+mn-cs"/>
              </a:defRPr>
            </a:lvl2pPr>
            <a:lvl3pPr marL="914400" indent="0" algn="ctr" rtl="0" eaLnBrk="1" latinLnBrk="0" hangingPunct="1">
              <a:spcBef>
                <a:spcPct val="20000"/>
              </a:spcBef>
              <a:buClr>
                <a:schemeClr val="accent3"/>
              </a:buClr>
              <a:buFont typeface="Arial"/>
              <a:buNone/>
              <a:defRPr kumimoji="0" sz="2400" kern="1200">
                <a:solidFill>
                  <a:schemeClr val="tx1">
                    <a:tint val="75000"/>
                  </a:schemeClr>
                </a:solidFill>
                <a:latin typeface="+mn-lt"/>
                <a:ea typeface="+mn-ea"/>
                <a:cs typeface="+mn-cs"/>
              </a:defRPr>
            </a:lvl3pPr>
            <a:lvl4pPr marL="1371600" indent="0" algn="ctr" rtl="0" eaLnBrk="1" latinLnBrk="0" hangingPunct="1">
              <a:spcBef>
                <a:spcPct val="20000"/>
              </a:spcBef>
              <a:buClr>
                <a:schemeClr val="accent4"/>
              </a:buClr>
              <a:buFont typeface="Arial"/>
              <a:buNone/>
              <a:defRPr kumimoji="0" sz="2000" kern="1200">
                <a:solidFill>
                  <a:schemeClr val="tx1">
                    <a:tint val="75000"/>
                  </a:schemeClr>
                </a:solidFill>
                <a:latin typeface="+mn-lt"/>
                <a:ea typeface="+mn-ea"/>
                <a:cs typeface="+mn-cs"/>
              </a:defRPr>
            </a:lvl4pPr>
            <a:lvl5pPr marL="1828800" indent="0" algn="ctr" rtl="0" eaLnBrk="1" latinLnBrk="0" hangingPunct="1">
              <a:spcBef>
                <a:spcPct val="20000"/>
              </a:spcBef>
              <a:buClr>
                <a:schemeClr val="accent5"/>
              </a:buClr>
              <a:buFont typeface="Wingdings 3"/>
              <a:buNone/>
              <a:defRPr kumimoji="0" lang="en-US" sz="2000" kern="1200">
                <a:solidFill>
                  <a:schemeClr val="tx1">
                    <a:tint val="75000"/>
                  </a:schemeClr>
                </a:solidFill>
                <a:latin typeface="+mn-lt"/>
                <a:ea typeface="+mn-ea"/>
                <a:cs typeface="+mn-cs"/>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extLst/>
          </a:lstStyle>
          <a:p>
            <a:r>
              <a:rPr lang="en-US" altLang="zh-CN" sz="1800" dirty="0"/>
              <a:t>Mingli Song</a:t>
            </a:r>
          </a:p>
          <a:p>
            <a:r>
              <a:rPr lang="en-US" altLang="zh-CN" sz="1800" dirty="0"/>
              <a:t>College of Computer Science, Zhejiang University</a:t>
            </a:r>
          </a:p>
          <a:p>
            <a:r>
              <a:rPr lang="en-US" altLang="zh-CN" sz="1800" dirty="0"/>
              <a:t>brooksong@zju.edu.cn</a:t>
            </a:r>
          </a:p>
          <a:p>
            <a:r>
              <a:rPr lang="en-US" altLang="zh-CN" sz="1800" dirty="0"/>
              <a:t>http://person.zju.edu.cn/msong/</a:t>
            </a:r>
            <a:endParaRPr lang="zh-CN" altLang="en-US" sz="1800" dirty="0"/>
          </a:p>
        </p:txBody>
      </p:sp>
      <p:sp>
        <p:nvSpPr>
          <p:cNvPr id="4" name="文本占位符 3"/>
          <p:cNvSpPr>
            <a:spLocks noGrp="1"/>
          </p:cNvSpPr>
          <p:nvPr>
            <p:ph type="body" sz="quarter" idx="1"/>
          </p:nvPr>
        </p:nvSpPr>
        <p:spPr/>
        <p:txBody>
          <a:bodyPr/>
          <a:lstStyle/>
          <a:p>
            <a:endParaRPr lang="zh-CN" altLang="en-US"/>
          </a:p>
        </p:txBody>
      </p:sp>
    </p:spTree>
    <p:extLst>
      <p:ext uri="{BB962C8B-B14F-4D97-AF65-F5344CB8AC3E}">
        <p14:creationId xmlns:p14="http://schemas.microsoft.com/office/powerpoint/2010/main" val="11007085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51203" name="Rectangle 5"/>
          <p:cNvSpPr>
            <a:spLocks noGrp="1" noChangeArrowheads="1"/>
          </p:cNvSpPr>
          <p:nvPr>
            <p:ph type="body" idx="1"/>
          </p:nvPr>
        </p:nvSpPr>
        <p:spPr>
          <a:xfrm>
            <a:off x="457200" y="1600200"/>
            <a:ext cx="8229600" cy="3825875"/>
          </a:xfrm>
        </p:spPr>
        <p:txBody>
          <a:bodyPr/>
          <a:lstStyle/>
          <a:p>
            <a:pPr eaLnBrk="1" hangingPunct="1">
              <a:buFontTx/>
              <a:buNone/>
            </a:pPr>
            <a:r>
              <a:rPr lang="en-US" altLang="zh-CN" dirty="0">
                <a:solidFill>
                  <a:srgbClr val="3366CC"/>
                </a:solidFill>
                <a:latin typeface="+mj-lt"/>
                <a:ea typeface="楷体" pitchFamily="49" charset="-122"/>
              </a:rPr>
              <a:t>1</a:t>
            </a:r>
            <a:r>
              <a:rPr lang="zh-CN" altLang="en-US" dirty="0">
                <a:solidFill>
                  <a:srgbClr val="3366CC"/>
                </a:solidFill>
                <a:latin typeface="+mj-lt"/>
                <a:ea typeface="楷体" pitchFamily="49" charset="-122"/>
              </a:rPr>
              <a:t>．</a:t>
            </a:r>
            <a:r>
              <a:rPr lang="en-US" altLang="zh-CN" dirty="0">
                <a:solidFill>
                  <a:srgbClr val="3366CC"/>
                </a:solidFill>
                <a:latin typeface="+mj-lt"/>
                <a:ea typeface="楷体" pitchFamily="49" charset="-122"/>
              </a:rPr>
              <a:t>Continuous 1D convolution</a:t>
            </a:r>
            <a:endParaRPr lang="zh-CN" altLang="en-US" dirty="0">
              <a:solidFill>
                <a:srgbClr val="3366CC"/>
              </a:solidFill>
              <a:latin typeface="+mj-lt"/>
              <a:ea typeface="楷体" pitchFamily="49" charset="-122"/>
            </a:endParaRPr>
          </a:p>
          <a:p>
            <a:pPr eaLnBrk="1" hangingPunct="1">
              <a:buFontTx/>
              <a:buNone/>
            </a:pPr>
            <a:r>
              <a:rPr lang="en-US" altLang="zh-CN" dirty="0">
                <a:solidFill>
                  <a:srgbClr val="3366CC"/>
                </a:solidFill>
                <a:latin typeface="+mj-lt"/>
                <a:ea typeface="楷体" pitchFamily="49" charset="-122"/>
              </a:rPr>
              <a:t>2</a:t>
            </a:r>
            <a:r>
              <a:rPr lang="zh-CN" altLang="en-US" dirty="0">
                <a:solidFill>
                  <a:srgbClr val="3366CC"/>
                </a:solidFill>
                <a:latin typeface="+mj-lt"/>
                <a:ea typeface="楷体" pitchFamily="49" charset="-122"/>
              </a:rPr>
              <a:t>．</a:t>
            </a:r>
            <a:r>
              <a:rPr lang="en-US" altLang="zh-CN" dirty="0">
                <a:solidFill>
                  <a:srgbClr val="3366CC"/>
                </a:solidFill>
                <a:latin typeface="+mj-lt"/>
                <a:ea typeface="楷体" pitchFamily="49" charset="-122"/>
              </a:rPr>
              <a:t>Properties of convolution</a:t>
            </a:r>
            <a:endParaRPr lang="zh-CN" altLang="en-US" dirty="0">
              <a:solidFill>
                <a:srgbClr val="3366CC"/>
              </a:solidFill>
              <a:latin typeface="+mj-lt"/>
              <a:ea typeface="楷体" pitchFamily="49" charset="-122"/>
            </a:endParaRPr>
          </a:p>
          <a:p>
            <a:pPr eaLnBrk="1" hangingPunct="1">
              <a:buFontTx/>
              <a:buNone/>
            </a:pPr>
            <a:r>
              <a:rPr lang="en-US" altLang="zh-CN" dirty="0">
                <a:solidFill>
                  <a:srgbClr val="3366CC"/>
                </a:solidFill>
                <a:latin typeface="+mj-lt"/>
                <a:ea typeface="楷体" pitchFamily="49" charset="-122"/>
              </a:rPr>
              <a:t>3</a:t>
            </a:r>
            <a:r>
              <a:rPr lang="zh-CN" altLang="en-US" dirty="0">
                <a:solidFill>
                  <a:srgbClr val="3366CC"/>
                </a:solidFill>
                <a:latin typeface="+mj-lt"/>
                <a:ea typeface="楷体" pitchFamily="49" charset="-122"/>
              </a:rPr>
              <a:t>．</a:t>
            </a:r>
            <a:r>
              <a:rPr lang="en-US" altLang="zh-CN" dirty="0">
                <a:solidFill>
                  <a:srgbClr val="3366CC"/>
                </a:solidFill>
                <a:latin typeface="+mj-lt"/>
                <a:ea typeface="楷体" pitchFamily="49" charset="-122"/>
              </a:rPr>
              <a:t>Discrete 1D convolution</a:t>
            </a:r>
          </a:p>
          <a:p>
            <a:pPr eaLnBrk="1" hangingPunct="1">
              <a:buFontTx/>
              <a:buNone/>
            </a:pPr>
            <a:r>
              <a:rPr lang="en-US" altLang="zh-CN" dirty="0">
                <a:solidFill>
                  <a:srgbClr val="3366CC"/>
                </a:solidFill>
                <a:latin typeface="+mj-lt"/>
                <a:ea typeface="楷体" pitchFamily="49" charset="-122"/>
              </a:rPr>
              <a:t>4.    Spatial domain filtering</a:t>
            </a:r>
            <a:endParaRPr lang="zh-CN" altLang="en-US" dirty="0">
              <a:solidFill>
                <a:srgbClr val="3366CC"/>
              </a:solidFill>
              <a:latin typeface="+mj-lt"/>
              <a:ea typeface="楷体" pitchFamily="49" charset="-122"/>
            </a:endParaRPr>
          </a:p>
          <a:p>
            <a:pPr eaLnBrk="1" hangingPunct="1">
              <a:buFontTx/>
              <a:buNone/>
            </a:pPr>
            <a:endParaRPr lang="en-US" altLang="zh-CN" dirty="0">
              <a:solidFill>
                <a:srgbClr val="3366CC"/>
              </a:solidFill>
              <a:latin typeface="+mj-lt"/>
              <a:ea typeface="楷体" pitchFamily="49" charset="-122"/>
            </a:endParaRPr>
          </a:p>
        </p:txBody>
      </p:sp>
    </p:spTree>
    <p:extLst>
      <p:ext uri="{BB962C8B-B14F-4D97-AF65-F5344CB8AC3E}">
        <p14:creationId xmlns:p14="http://schemas.microsoft.com/office/powerpoint/2010/main" val="191548826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028" name="Rectangle 3"/>
          <p:cNvSpPr>
            <a:spLocks noGrp="1" noChangeArrowheads="1"/>
          </p:cNvSpPr>
          <p:nvPr>
            <p:ph type="body" idx="1"/>
          </p:nvPr>
        </p:nvSpPr>
        <p:spPr>
          <a:xfrm>
            <a:off x="457200" y="1600200"/>
            <a:ext cx="8229600" cy="617538"/>
          </a:xfrm>
        </p:spPr>
        <p:txBody>
          <a:bodyPr>
            <a:normAutofit/>
          </a:bodyPr>
          <a:lstStyle/>
          <a:p>
            <a:pPr eaLnBrk="1" hangingPunct="1">
              <a:buFontTx/>
              <a:buNone/>
            </a:pPr>
            <a:r>
              <a:rPr lang="en-US" altLang="zh-CN" dirty="0">
                <a:solidFill>
                  <a:srgbClr val="3366CC"/>
                </a:solidFill>
                <a:latin typeface="+mj-lt"/>
                <a:ea typeface="华文楷体" pitchFamily="2" charset="-122"/>
              </a:rPr>
              <a:t>Continuous 1D convolution——Definition</a:t>
            </a:r>
            <a:endParaRPr lang="zh-CN" altLang="en-US" dirty="0">
              <a:solidFill>
                <a:srgbClr val="3366CC"/>
              </a:solidFill>
              <a:latin typeface="+mj-lt"/>
              <a:ea typeface="华文楷体" pitchFamily="2" charset="-122"/>
            </a:endParaRPr>
          </a:p>
        </p:txBody>
      </p:sp>
      <mc:AlternateContent xmlns:mc="http://schemas.openxmlformats.org/markup-compatibility/2006" xmlns:a14="http://schemas.microsoft.com/office/drawing/2010/main">
        <mc:Choice Requires="a14">
          <p:sp>
            <p:nvSpPr>
              <p:cNvPr id="1029" name="Text Box 4"/>
              <p:cNvSpPr txBox="1">
                <a:spLocks noChangeArrowheads="1"/>
              </p:cNvSpPr>
              <p:nvPr/>
            </p:nvSpPr>
            <p:spPr bwMode="auto">
              <a:xfrm>
                <a:off x="1273175" y="2420888"/>
                <a:ext cx="726281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The convolution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 of two 1D functions </a:t>
                </a:r>
                <a14:m>
                  <m:oMath xmlns:m="http://schemas.openxmlformats.org/officeDocument/2006/math">
                    <m:r>
                      <a:rPr lang="en-US" altLang="zh-CN" i="1" dirty="0" smtClean="0">
                        <a:latin typeface="Cambria Math"/>
                        <a:ea typeface="华文仿宋" pitchFamily="2" charset="-122"/>
                      </a:rPr>
                      <m:t>𝑓</m:t>
                    </m:r>
                    <m:r>
                      <a:rPr lang="en-US" altLang="zh-CN" i="1" dirty="0" smtClean="0">
                        <a:latin typeface="Cambria Math"/>
                        <a:ea typeface="华文仿宋" pitchFamily="2" charset="-122"/>
                      </a:rPr>
                      <m:t>(</m:t>
                    </m:r>
                    <m:r>
                      <a:rPr lang="en-US" altLang="zh-CN" i="1" dirty="0" smtClean="0">
                        <a:latin typeface="Cambria Math"/>
                        <a:ea typeface="华文仿宋" pitchFamily="2" charset="-122"/>
                      </a:rPr>
                      <m:t>𝑥</m:t>
                    </m:r>
                    <m:r>
                      <a:rPr lang="en-US" altLang="zh-CN" i="1" dirty="0" smtClean="0">
                        <a:latin typeface="Cambria Math"/>
                        <a:ea typeface="华文仿宋" pitchFamily="2" charset="-122"/>
                      </a:rPr>
                      <m:t>)</m:t>
                    </m:r>
                  </m:oMath>
                </a14:m>
                <a:r>
                  <a:rPr lang="en-US" altLang="zh-CN" dirty="0">
                    <a:latin typeface="+mj-lt"/>
                    <a:ea typeface="华文仿宋" pitchFamily="2" charset="-122"/>
                  </a:rPr>
                  <a:t> and </a:t>
                </a:r>
                <a14:m>
                  <m:oMath xmlns:m="http://schemas.openxmlformats.org/officeDocument/2006/math">
                    <m:r>
                      <a:rPr lang="en-US" altLang="zh-CN" i="1" dirty="0" smtClean="0">
                        <a:latin typeface="Cambria Math"/>
                        <a:ea typeface="华文仿宋" pitchFamily="2" charset="-122"/>
                      </a:rPr>
                      <m:t>h</m:t>
                    </m:r>
                    <m:r>
                      <a:rPr lang="en-US" altLang="zh-CN" i="1" dirty="0" smtClean="0">
                        <a:latin typeface="Cambria Math"/>
                        <a:ea typeface="华文仿宋" pitchFamily="2" charset="-122"/>
                      </a:rPr>
                      <m:t>(</m:t>
                    </m:r>
                    <m:r>
                      <a:rPr lang="en-US" altLang="zh-CN" i="1" dirty="0" smtClean="0">
                        <a:latin typeface="Cambria Math"/>
                        <a:ea typeface="华文仿宋" pitchFamily="2" charset="-122"/>
                      </a:rPr>
                      <m:t>𝑥</m:t>
                    </m:r>
                  </m:oMath>
                </a14:m>
                <a:r>
                  <a:rPr lang="en-US" altLang="zh-CN" dirty="0">
                    <a:latin typeface="+mj-lt"/>
                    <a:ea typeface="华文仿宋" pitchFamily="2" charset="-122"/>
                  </a:rPr>
                  <a:t>)</a:t>
                </a:r>
                <a:endParaRPr lang="zh-CN" altLang="en-US" dirty="0">
                  <a:latin typeface="+mj-lt"/>
                  <a:ea typeface="华文仿宋" pitchFamily="2" charset="-122"/>
                </a:endParaRPr>
              </a:p>
            </p:txBody>
          </p:sp>
        </mc:Choice>
        <mc:Fallback xmlns="">
          <p:sp>
            <p:nvSpPr>
              <p:cNvPr id="1029" name="Text Box 4"/>
              <p:cNvSpPr txBox="1">
                <a:spLocks noRot="1" noChangeAspect="1" noMove="1" noResize="1" noEditPoints="1" noAdjustHandles="1" noChangeArrowheads="1" noChangeShapeType="1" noTextEdit="1"/>
              </p:cNvSpPr>
              <p:nvPr/>
            </p:nvSpPr>
            <p:spPr bwMode="auto">
              <a:xfrm>
                <a:off x="1273175" y="2420888"/>
                <a:ext cx="7262813" cy="461665"/>
              </a:xfrm>
              <a:prstGeom prst="rect">
                <a:avLst/>
              </a:prstGeom>
              <a:blipFill rotWithShape="0">
                <a:blip r:embed="rId4"/>
                <a:stretch>
                  <a:fillRect l="-1343" t="-10526" r="-588"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026" name="Object 5"/>
          <p:cNvGraphicFramePr>
            <a:graphicFrameLocks noChangeAspect="1"/>
          </p:cNvGraphicFramePr>
          <p:nvPr/>
        </p:nvGraphicFramePr>
        <p:xfrm>
          <a:off x="1639888" y="3047306"/>
          <a:ext cx="4902200" cy="652462"/>
        </p:xfrm>
        <a:graphic>
          <a:graphicData uri="http://schemas.openxmlformats.org/presentationml/2006/ole">
            <mc:AlternateContent xmlns:mc="http://schemas.openxmlformats.org/markup-compatibility/2006">
              <mc:Choice xmlns:v="urn:schemas-microsoft-com:vml" Requires="v">
                <p:oleObj spid="_x0000_s1027" name="Equation" r:id="rId5" imgW="2501900" imgH="330200" progId="Equation.DSMT4">
                  <p:embed/>
                </p:oleObj>
              </mc:Choice>
              <mc:Fallback>
                <p:oleObj name="Equation" r:id="rId5" imgW="2501900" imgH="330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9888" y="3047306"/>
                        <a:ext cx="4902200"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31" name="Text Box 7"/>
              <p:cNvSpPr txBox="1">
                <a:spLocks noChangeArrowheads="1"/>
              </p:cNvSpPr>
              <p:nvPr/>
            </p:nvSpPr>
            <p:spPr bwMode="auto">
              <a:xfrm>
                <a:off x="706438" y="3769618"/>
                <a:ext cx="7519987"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which means the convolution of two 1D functions can be formulated as an integral of multiplication. </a:t>
                </a:r>
              </a:p>
              <a:p>
                <a:pPr eaLnBrk="1" hangingPunct="1"/>
                <a:endParaRPr lang="en-US" altLang="zh-CN" dirty="0">
                  <a:latin typeface="+mj-lt"/>
                  <a:ea typeface="华文仿宋" pitchFamily="2" charset="-122"/>
                </a:endParaRPr>
              </a:p>
              <a:p>
                <a:pPr eaLnBrk="1" hangingPunct="1"/>
                <a:r>
                  <a:rPr lang="en-US" altLang="zh-CN" dirty="0">
                    <a:latin typeface="+mj-lt"/>
                    <a:ea typeface="华文仿宋" pitchFamily="2" charset="-122"/>
                  </a:rPr>
                  <a:t>Usually we call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as input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as convolution function.</a:t>
                </a:r>
                <a:endParaRPr lang="zh-CN" altLang="en-US" dirty="0">
                  <a:latin typeface="+mj-lt"/>
                  <a:ea typeface="华文仿宋" pitchFamily="2" charset="-122"/>
                </a:endParaRPr>
              </a:p>
            </p:txBody>
          </p:sp>
        </mc:Choice>
        <mc:Fallback xmlns="">
          <p:sp>
            <p:nvSpPr>
              <p:cNvPr id="1031" name="Text Box 7"/>
              <p:cNvSpPr txBox="1">
                <a:spLocks noRot="1" noChangeAspect="1" noMove="1" noResize="1" noEditPoints="1" noAdjustHandles="1" noChangeArrowheads="1" noChangeShapeType="1" noTextEdit="1"/>
              </p:cNvSpPr>
              <p:nvPr/>
            </p:nvSpPr>
            <p:spPr bwMode="auto">
              <a:xfrm>
                <a:off x="706438" y="3769618"/>
                <a:ext cx="7519987" cy="1938992"/>
              </a:xfrm>
              <a:prstGeom prst="rect">
                <a:avLst/>
              </a:prstGeom>
              <a:blipFill rotWithShape="0">
                <a:blip r:embed="rId7"/>
                <a:stretch>
                  <a:fillRect l="-1298" t="-2516" r="-1379"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0034532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2052" name="Rectangle 3"/>
          <p:cNvSpPr>
            <a:spLocks noGrp="1" noChangeArrowheads="1"/>
          </p:cNvSpPr>
          <p:nvPr>
            <p:ph type="body" idx="1"/>
          </p:nvPr>
        </p:nvSpPr>
        <p:spPr>
          <a:xfrm>
            <a:off x="457200" y="1600200"/>
            <a:ext cx="8229600" cy="617538"/>
          </a:xfrm>
        </p:spPr>
        <p:txBody>
          <a:bodyPr>
            <a:normAutofit fontScale="85000" lnSpcReduction="10000"/>
          </a:bodyPr>
          <a:lstStyle/>
          <a:p>
            <a:pPr eaLnBrk="1" hangingPunct="1">
              <a:buFontTx/>
              <a:buNone/>
            </a:pPr>
            <a:r>
              <a:rPr lang="en-US" altLang="zh-CN" dirty="0">
                <a:solidFill>
                  <a:srgbClr val="3366CC"/>
                </a:solidFill>
                <a:latin typeface="+mj-lt"/>
                <a:ea typeface="华文楷体" pitchFamily="2" charset="-122"/>
              </a:rPr>
              <a:t>Continuous 1D convolution——Computing process</a:t>
            </a:r>
            <a:endParaRPr lang="zh-CN" altLang="en-US" dirty="0">
              <a:solidFill>
                <a:srgbClr val="3366CC"/>
              </a:solidFill>
              <a:latin typeface="+mj-lt"/>
              <a:ea typeface="华文楷体" pitchFamily="2" charset="-122"/>
            </a:endParaRPr>
          </a:p>
        </p:txBody>
      </p:sp>
      <p:graphicFrame>
        <p:nvGraphicFramePr>
          <p:cNvPr id="2050" name="Object 6"/>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2051"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53" name="Group 30"/>
          <p:cNvGrpSpPr>
            <a:grpSpLocks/>
          </p:cNvGrpSpPr>
          <p:nvPr/>
        </p:nvGrpSpPr>
        <p:grpSpPr bwMode="auto">
          <a:xfrm>
            <a:off x="4492625" y="3532190"/>
            <a:ext cx="3608388" cy="2273301"/>
            <a:chOff x="2876" y="1584"/>
            <a:chExt cx="2273" cy="1432"/>
          </a:xfrm>
        </p:grpSpPr>
        <p:sp>
          <p:nvSpPr>
            <p:cNvPr id="2065" name="Freeform 9"/>
            <p:cNvSpPr>
              <a:spLocks/>
            </p:cNvSpPr>
            <p:nvPr/>
          </p:nvSpPr>
          <p:spPr bwMode="auto">
            <a:xfrm>
              <a:off x="3880" y="1916"/>
              <a:ext cx="991" cy="516"/>
            </a:xfrm>
            <a:custGeom>
              <a:avLst/>
              <a:gdLst>
                <a:gd name="T0" fmla="*/ 0 w 1875"/>
                <a:gd name="T1" fmla="*/ 33 h 895"/>
                <a:gd name="T2" fmla="*/ 2 w 1875"/>
                <a:gd name="T3" fmla="*/ 25 h 895"/>
                <a:gd name="T4" fmla="*/ 8 w 1875"/>
                <a:gd name="T5" fmla="*/ 8 h 895"/>
                <a:gd name="T6" fmla="*/ 13 w 1875"/>
                <a:gd name="T7" fmla="*/ 1 h 895"/>
                <a:gd name="T8" fmla="*/ 16 w 1875"/>
                <a:gd name="T9" fmla="*/ 2 h 895"/>
                <a:gd name="T10" fmla="*/ 24 w 1875"/>
                <a:gd name="T11" fmla="*/ 10 h 895"/>
                <a:gd name="T12" fmla="*/ 35 w 1875"/>
                <a:gd name="T13" fmla="*/ 26 h 895"/>
                <a:gd name="T14" fmla="*/ 41 w 1875"/>
                <a:gd name="T15" fmla="*/ 3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066" name="Line 10"/>
            <p:cNvSpPr>
              <a:spLocks noChangeShapeType="1"/>
            </p:cNvSpPr>
            <p:nvPr/>
          </p:nvSpPr>
          <p:spPr bwMode="auto">
            <a:xfrm flipV="1">
              <a:off x="3880" y="1584"/>
              <a:ext cx="0" cy="92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067" name="Line 11"/>
            <p:cNvSpPr>
              <a:spLocks noChangeShapeType="1"/>
            </p:cNvSpPr>
            <p:nvPr/>
          </p:nvSpPr>
          <p:spPr bwMode="auto">
            <a:xfrm>
              <a:off x="2876" y="2430"/>
              <a:ext cx="2225"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068" name="Text Box 12"/>
            <p:cNvSpPr txBox="1">
              <a:spLocks noChangeArrowheads="1"/>
            </p:cNvSpPr>
            <p:nvPr/>
          </p:nvSpPr>
          <p:spPr bwMode="auto">
            <a:xfrm>
              <a:off x="4349" y="1810"/>
              <a:ext cx="573"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t</a:t>
              </a:r>
              <a:r>
                <a:rPr lang="en-US" altLang="zh-CN" dirty="0">
                  <a:latin typeface="+mj-lt"/>
                </a:rPr>
                <a:t>)</a:t>
              </a:r>
            </a:p>
          </p:txBody>
        </p:sp>
        <p:sp>
          <p:nvSpPr>
            <p:cNvPr id="2069" name="Text Box 13"/>
            <p:cNvSpPr txBox="1">
              <a:spLocks noChangeArrowheads="1"/>
            </p:cNvSpPr>
            <p:nvPr/>
          </p:nvSpPr>
          <p:spPr bwMode="auto">
            <a:xfrm>
              <a:off x="4658" y="2442"/>
              <a:ext cx="333"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2070" name="Text Box 14"/>
            <p:cNvSpPr txBox="1">
              <a:spLocks noChangeArrowheads="1"/>
            </p:cNvSpPr>
            <p:nvPr/>
          </p:nvSpPr>
          <p:spPr bwMode="auto">
            <a:xfrm>
              <a:off x="3854" y="2406"/>
              <a:ext cx="333"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2071" name="Text Box 15"/>
            <p:cNvSpPr txBox="1">
              <a:spLocks noChangeArrowheads="1"/>
            </p:cNvSpPr>
            <p:nvPr/>
          </p:nvSpPr>
          <p:spPr bwMode="auto">
            <a:xfrm>
              <a:off x="2924" y="2731"/>
              <a:ext cx="2225"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ea typeface="华文仿宋" pitchFamily="2" charset="-122"/>
                </a:rPr>
                <a:t>Convolution function</a:t>
              </a:r>
              <a:endParaRPr lang="zh-CN" altLang="en-US" dirty="0">
                <a:latin typeface="+mj-lt"/>
                <a:ea typeface="华文仿宋" pitchFamily="2" charset="-122"/>
              </a:endParaRPr>
            </a:p>
          </p:txBody>
        </p:sp>
      </p:grpSp>
      <p:grpSp>
        <p:nvGrpSpPr>
          <p:cNvPr id="2054" name="Group 32"/>
          <p:cNvGrpSpPr>
            <a:grpSpLocks/>
          </p:cNvGrpSpPr>
          <p:nvPr/>
        </p:nvGrpSpPr>
        <p:grpSpPr bwMode="auto">
          <a:xfrm>
            <a:off x="963613" y="3530601"/>
            <a:ext cx="3787775" cy="2274888"/>
            <a:chOff x="653" y="1583"/>
            <a:chExt cx="2386" cy="1433"/>
          </a:xfrm>
        </p:grpSpPr>
        <p:grpSp>
          <p:nvGrpSpPr>
            <p:cNvPr id="2056" name="Group 31"/>
            <p:cNvGrpSpPr>
              <a:grpSpLocks/>
            </p:cNvGrpSpPr>
            <p:nvPr/>
          </p:nvGrpSpPr>
          <p:grpSpPr bwMode="auto">
            <a:xfrm>
              <a:off x="1105" y="1785"/>
              <a:ext cx="1096" cy="647"/>
              <a:chOff x="1105" y="1785"/>
              <a:chExt cx="1096" cy="647"/>
            </a:xfrm>
          </p:grpSpPr>
          <p:sp>
            <p:nvSpPr>
              <p:cNvPr id="2063" name="Freeform 18"/>
              <p:cNvSpPr>
                <a:spLocks/>
              </p:cNvSpPr>
              <p:nvPr/>
            </p:nvSpPr>
            <p:spPr bwMode="auto">
              <a:xfrm>
                <a:off x="1105" y="1785"/>
                <a:ext cx="548" cy="647"/>
              </a:xfrm>
              <a:custGeom>
                <a:avLst/>
                <a:gdLst>
                  <a:gd name="T0" fmla="*/ 0 w 1038"/>
                  <a:gd name="T1" fmla="*/ 42 h 1122"/>
                  <a:gd name="T2" fmla="*/ 4 w 1038"/>
                  <a:gd name="T3" fmla="*/ 36 h 1122"/>
                  <a:gd name="T4" fmla="*/ 11 w 1038"/>
                  <a:gd name="T5" fmla="*/ 16 h 1122"/>
                  <a:gd name="T6" fmla="*/ 16 w 1038"/>
                  <a:gd name="T7" fmla="*/ 3 h 1122"/>
                  <a:gd name="T8" fmla="*/ 23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064" name="Freeform 19"/>
              <p:cNvSpPr>
                <a:spLocks/>
              </p:cNvSpPr>
              <p:nvPr/>
            </p:nvSpPr>
            <p:spPr bwMode="auto">
              <a:xfrm flipH="1">
                <a:off x="1653" y="1785"/>
                <a:ext cx="548" cy="647"/>
              </a:xfrm>
              <a:custGeom>
                <a:avLst/>
                <a:gdLst>
                  <a:gd name="T0" fmla="*/ 0 w 1038"/>
                  <a:gd name="T1" fmla="*/ 42 h 1122"/>
                  <a:gd name="T2" fmla="*/ 4 w 1038"/>
                  <a:gd name="T3" fmla="*/ 36 h 1122"/>
                  <a:gd name="T4" fmla="*/ 11 w 1038"/>
                  <a:gd name="T5" fmla="*/ 16 h 1122"/>
                  <a:gd name="T6" fmla="*/ 16 w 1038"/>
                  <a:gd name="T7" fmla="*/ 3 h 1122"/>
                  <a:gd name="T8" fmla="*/ 23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2057" name="Line 20"/>
            <p:cNvSpPr>
              <a:spLocks noChangeShapeType="1"/>
            </p:cNvSpPr>
            <p:nvPr/>
          </p:nvSpPr>
          <p:spPr bwMode="auto">
            <a:xfrm>
              <a:off x="1652" y="1583"/>
              <a:ext cx="0" cy="930"/>
            </a:xfrm>
            <a:prstGeom prst="line">
              <a:avLst/>
            </a:prstGeom>
            <a:noFill/>
            <a:ln w="9525">
              <a:solidFill>
                <a:srgbClr val="000000"/>
              </a:solidFill>
              <a:round/>
              <a:headEnd type="triangle" w="sm" len="lg"/>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058" name="Line 21"/>
            <p:cNvSpPr>
              <a:spLocks noChangeShapeType="1"/>
            </p:cNvSpPr>
            <p:nvPr/>
          </p:nvSpPr>
          <p:spPr bwMode="auto">
            <a:xfrm flipH="1">
              <a:off x="653" y="2435"/>
              <a:ext cx="2028" cy="0"/>
            </a:xfrm>
            <a:prstGeom prst="line">
              <a:avLst/>
            </a:prstGeom>
            <a:noFill/>
            <a:ln w="9525">
              <a:solidFill>
                <a:srgbClr val="000000"/>
              </a:solidFill>
              <a:round/>
              <a:headEnd type="triangle" w="sm" len="lg"/>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059" name="Text Box 22"/>
            <p:cNvSpPr txBox="1">
              <a:spLocks noChangeArrowheads="1"/>
            </p:cNvSpPr>
            <p:nvPr/>
          </p:nvSpPr>
          <p:spPr bwMode="auto">
            <a:xfrm>
              <a:off x="2019" y="1897"/>
              <a:ext cx="40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sp>
          <p:nvSpPr>
            <p:cNvPr id="2060" name="Text Box 23"/>
            <p:cNvSpPr txBox="1">
              <a:spLocks noChangeArrowheads="1"/>
            </p:cNvSpPr>
            <p:nvPr/>
          </p:nvSpPr>
          <p:spPr bwMode="auto">
            <a:xfrm>
              <a:off x="2575" y="2038"/>
              <a:ext cx="46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t</a:t>
              </a:r>
              <a:endParaRPr lang="en-US" altLang="zh-CN">
                <a:latin typeface="+mj-lt"/>
              </a:endParaRPr>
            </a:p>
          </p:txBody>
        </p:sp>
        <p:sp>
          <p:nvSpPr>
            <p:cNvPr id="2061" name="Text Box 24"/>
            <p:cNvSpPr txBox="1">
              <a:spLocks noChangeArrowheads="1"/>
            </p:cNvSpPr>
            <p:nvPr/>
          </p:nvSpPr>
          <p:spPr bwMode="auto">
            <a:xfrm>
              <a:off x="1669" y="2383"/>
              <a:ext cx="22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a:latin typeface="+mj-lt"/>
                </a:rPr>
                <a:t>0</a:t>
              </a:r>
            </a:p>
          </p:txBody>
        </p:sp>
        <p:sp>
          <p:nvSpPr>
            <p:cNvPr id="2062" name="Text Box 25"/>
            <p:cNvSpPr txBox="1">
              <a:spLocks noChangeArrowheads="1"/>
            </p:cNvSpPr>
            <p:nvPr/>
          </p:nvSpPr>
          <p:spPr bwMode="auto">
            <a:xfrm>
              <a:off x="762" y="2752"/>
              <a:ext cx="202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ea typeface="华文仿宋" pitchFamily="2" charset="-122"/>
                </a:rPr>
                <a:t>Input function</a:t>
              </a:r>
              <a:endParaRPr lang="zh-CN" altLang="en-US" dirty="0">
                <a:latin typeface="+mj-lt"/>
                <a:ea typeface="华文仿宋" pitchFamily="2" charset="-122"/>
              </a:endParaRPr>
            </a:p>
          </p:txBody>
        </p:sp>
      </p:grpSp>
      <mc:AlternateContent xmlns:mc="http://schemas.openxmlformats.org/markup-compatibility/2006" xmlns:a14="http://schemas.microsoft.com/office/drawing/2010/main">
        <mc:Choice Requires="a14">
          <p:sp>
            <p:nvSpPr>
              <p:cNvPr id="2055" name="Text Box 33"/>
              <p:cNvSpPr txBox="1">
                <a:spLocks noChangeArrowheads="1"/>
              </p:cNvSpPr>
              <p:nvPr/>
            </p:nvSpPr>
            <p:spPr bwMode="auto">
              <a:xfrm>
                <a:off x="663575" y="2492896"/>
                <a:ext cx="7940873"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楷体" pitchFamily="49" charset="-122"/>
                  </a:rPr>
                  <a:t>Given two functions, how to compute their convolution result at an arbitrary point  </a:t>
                </a:r>
                <a14:m>
                  <m:oMath xmlns:m="http://schemas.openxmlformats.org/officeDocument/2006/math">
                    <m:r>
                      <a:rPr lang="en-US" altLang="zh-CN" i="1" dirty="0" smtClean="0">
                        <a:solidFill>
                          <a:srgbClr val="FF0000"/>
                        </a:solidFill>
                        <a:latin typeface="Cambria Math"/>
                        <a:ea typeface="楷体" pitchFamily="49" charset="-122"/>
                      </a:rPr>
                      <m:t>𝑥</m:t>
                    </m:r>
                  </m:oMath>
                </a14:m>
                <a:endParaRPr lang="zh-CN" altLang="en-US" dirty="0">
                  <a:solidFill>
                    <a:srgbClr val="FF0000"/>
                  </a:solidFill>
                  <a:latin typeface="+mj-lt"/>
                  <a:ea typeface="楷体" pitchFamily="49" charset="-122"/>
                </a:endParaRPr>
              </a:p>
            </p:txBody>
          </p:sp>
        </mc:Choice>
        <mc:Fallback xmlns="">
          <p:sp>
            <p:nvSpPr>
              <p:cNvPr id="2055" name="Text Box 33"/>
              <p:cNvSpPr txBox="1">
                <a:spLocks noRot="1" noChangeAspect="1" noMove="1" noResize="1" noEditPoints="1" noAdjustHandles="1" noChangeArrowheads="1" noChangeShapeType="1" noTextEdit="1"/>
              </p:cNvSpPr>
              <p:nvPr/>
            </p:nvSpPr>
            <p:spPr bwMode="auto">
              <a:xfrm>
                <a:off x="663575" y="2492896"/>
                <a:ext cx="7940873" cy="830997"/>
              </a:xfrm>
              <a:prstGeom prst="rect">
                <a:avLst/>
              </a:prstGeom>
              <a:blipFill rotWithShape="0">
                <a:blip r:embed="rId6"/>
                <a:stretch>
                  <a:fillRect l="-1229" t="-5882" r="-998" b="-161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0425731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3076" name="Rectangle 3"/>
          <p:cNvSpPr>
            <a:spLocks noGrp="1" noChangeArrowheads="1"/>
          </p:cNvSpPr>
          <p:nvPr>
            <p:ph type="body" idx="1"/>
          </p:nvPr>
        </p:nvSpPr>
        <p:spPr>
          <a:xfrm>
            <a:off x="457200" y="1600200"/>
            <a:ext cx="8229600" cy="617538"/>
          </a:xfrm>
        </p:spPr>
        <p:txBody>
          <a:bodyPr>
            <a:normAutofit fontScale="85000" lnSpcReduction="10000"/>
          </a:bodyPr>
          <a:lstStyle/>
          <a:p>
            <a:pPr>
              <a:buNone/>
            </a:pPr>
            <a:r>
              <a:rPr lang="en-US" altLang="zh-CN" dirty="0">
                <a:solidFill>
                  <a:srgbClr val="3366CC"/>
                </a:solidFill>
                <a:latin typeface="+mj-lt"/>
                <a:ea typeface="华文楷体" pitchFamily="2" charset="-122"/>
              </a:rPr>
              <a:t>Continuous 1D convolution——Computing process</a:t>
            </a:r>
            <a:endParaRPr lang="zh-CN" altLang="en-US" dirty="0">
              <a:solidFill>
                <a:srgbClr val="3366CC"/>
              </a:solidFill>
              <a:latin typeface="+mj-lt"/>
              <a:ea typeface="华文楷体" pitchFamily="2" charset="-122"/>
            </a:endParaRPr>
          </a:p>
        </p:txBody>
      </p:sp>
      <p:graphicFrame>
        <p:nvGraphicFramePr>
          <p:cNvPr id="3074"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3075"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077" name="Text Box 23"/>
              <p:cNvSpPr txBox="1">
                <a:spLocks noChangeArrowheads="1"/>
              </p:cNvSpPr>
              <p:nvPr/>
            </p:nvSpPr>
            <p:spPr bwMode="auto">
              <a:xfrm>
                <a:off x="663575" y="2420888"/>
                <a:ext cx="546976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Step 1</a:t>
                </a:r>
                <a:r>
                  <a:rPr lang="zh-CN" altLang="en-US" dirty="0">
                    <a:latin typeface="+mj-lt"/>
                    <a:ea typeface="华文仿宋" pitchFamily="2" charset="-122"/>
                  </a:rPr>
                  <a:t>：</a:t>
                </a:r>
                <a:r>
                  <a:rPr lang="en-US" altLang="zh-CN" dirty="0">
                    <a:latin typeface="+mj-lt"/>
                    <a:ea typeface="华文仿宋" pitchFamily="2" charset="-122"/>
                  </a:rPr>
                  <a:t>flip the convolution function </a:t>
                </a:r>
                <a14:m>
                  <m:oMath xmlns:m="http://schemas.openxmlformats.org/officeDocument/2006/math">
                    <m:r>
                      <a:rPr lang="en-US" altLang="zh-CN" i="1" dirty="0" smtClean="0">
                        <a:latin typeface="Cambria Math"/>
                        <a:ea typeface="华文仿宋" pitchFamily="2" charset="-122"/>
                      </a:rPr>
                      <m:t>h</m:t>
                    </m:r>
                    <m:r>
                      <a:rPr lang="en-US" altLang="zh-CN" i="1" dirty="0" smtClean="0">
                        <a:latin typeface="Cambria Math"/>
                        <a:ea typeface="华文仿宋" pitchFamily="2" charset="-122"/>
                      </a:rPr>
                      <m:t>(</m:t>
                    </m:r>
                    <m:r>
                      <a:rPr lang="en-US" altLang="zh-CN" i="1" dirty="0" smtClean="0">
                        <a:latin typeface="Cambria Math"/>
                        <a:ea typeface="华文仿宋" pitchFamily="2" charset="-122"/>
                      </a:rPr>
                      <m:t>𝑡</m:t>
                    </m:r>
                    <m:r>
                      <a:rPr lang="en-US" altLang="zh-CN" i="1" dirty="0">
                        <a:latin typeface="Cambria Math"/>
                        <a:ea typeface="华文仿宋" pitchFamily="2" charset="-122"/>
                      </a:rPr>
                      <m:t>)</m:t>
                    </m:r>
                  </m:oMath>
                </a14:m>
                <a:endParaRPr lang="zh-CN" altLang="en-US" dirty="0">
                  <a:latin typeface="+mj-lt"/>
                  <a:ea typeface="华文仿宋" pitchFamily="2" charset="-122"/>
                </a:endParaRPr>
              </a:p>
            </p:txBody>
          </p:sp>
        </mc:Choice>
        <mc:Fallback xmlns="">
          <p:sp>
            <p:nvSpPr>
              <p:cNvPr id="3077" name="Text Box 23"/>
              <p:cNvSpPr txBox="1">
                <a:spLocks noRot="1" noChangeAspect="1" noMove="1" noResize="1" noEditPoints="1" noAdjustHandles="1" noChangeArrowheads="1" noChangeShapeType="1" noTextEdit="1"/>
              </p:cNvSpPr>
              <p:nvPr/>
            </p:nvSpPr>
            <p:spPr bwMode="auto">
              <a:xfrm>
                <a:off x="663575" y="2420888"/>
                <a:ext cx="5469767" cy="461665"/>
              </a:xfrm>
              <a:prstGeom prst="rect">
                <a:avLst/>
              </a:prstGeom>
              <a:blipFill rotWithShape="0">
                <a:blip r:embed="rId6"/>
                <a:stretch>
                  <a:fillRect l="-1784" t="-11842" r="-223"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078" name="Group 40"/>
          <p:cNvGrpSpPr>
            <a:grpSpLocks/>
          </p:cNvGrpSpPr>
          <p:nvPr/>
        </p:nvGrpSpPr>
        <p:grpSpPr bwMode="auto">
          <a:xfrm>
            <a:off x="1258888" y="2957463"/>
            <a:ext cx="3313113" cy="2508250"/>
            <a:chOff x="793" y="2033"/>
            <a:chExt cx="2087" cy="1580"/>
          </a:xfrm>
        </p:grpSpPr>
        <p:sp>
          <p:nvSpPr>
            <p:cNvPr id="3088" name="Freeform 25"/>
            <p:cNvSpPr>
              <a:spLocks/>
            </p:cNvSpPr>
            <p:nvPr/>
          </p:nvSpPr>
          <p:spPr bwMode="auto">
            <a:xfrm>
              <a:off x="1266" y="2416"/>
              <a:ext cx="1260" cy="596"/>
            </a:xfrm>
            <a:custGeom>
              <a:avLst/>
              <a:gdLst>
                <a:gd name="T0" fmla="*/ 0 w 1875"/>
                <a:gd name="T1" fmla="*/ 78 h 895"/>
                <a:gd name="T2" fmla="*/ 9 w 1875"/>
                <a:gd name="T3" fmla="*/ 59 h 895"/>
                <a:gd name="T4" fmla="*/ 34 w 1875"/>
                <a:gd name="T5" fmla="*/ 21 h 895"/>
                <a:gd name="T6" fmla="*/ 53 w 1875"/>
                <a:gd name="T7" fmla="*/ 3 h 895"/>
                <a:gd name="T8" fmla="*/ 69 w 1875"/>
                <a:gd name="T9" fmla="*/ 4 h 895"/>
                <a:gd name="T10" fmla="*/ 103 w 1875"/>
                <a:gd name="T11" fmla="*/ 25 h 895"/>
                <a:gd name="T12" fmla="*/ 146 w 1875"/>
                <a:gd name="T13" fmla="*/ 62 h 895"/>
                <a:gd name="T14" fmla="*/ 173 w 1875"/>
                <a:gd name="T15" fmla="*/ 77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089" name="Line 26"/>
            <p:cNvSpPr>
              <a:spLocks noChangeShapeType="1"/>
            </p:cNvSpPr>
            <p:nvPr/>
          </p:nvSpPr>
          <p:spPr bwMode="auto">
            <a:xfrm flipV="1">
              <a:off x="1266" y="2033"/>
              <a:ext cx="0" cy="107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90" name="Line 27"/>
            <p:cNvSpPr>
              <a:spLocks noChangeShapeType="1"/>
            </p:cNvSpPr>
            <p:nvPr/>
          </p:nvSpPr>
          <p:spPr bwMode="auto">
            <a:xfrm>
              <a:off x="878" y="3010"/>
              <a:ext cx="194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91" name="Text Box 28"/>
            <p:cNvSpPr txBox="1">
              <a:spLocks noChangeArrowheads="1"/>
            </p:cNvSpPr>
            <p:nvPr/>
          </p:nvSpPr>
          <p:spPr bwMode="auto">
            <a:xfrm>
              <a:off x="1863" y="2295"/>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t</a:t>
              </a:r>
              <a:r>
                <a:rPr lang="en-US" altLang="zh-CN">
                  <a:latin typeface="+mj-lt"/>
                </a:rPr>
                <a:t>)</a:t>
              </a:r>
            </a:p>
          </p:txBody>
        </p:sp>
        <p:sp>
          <p:nvSpPr>
            <p:cNvPr id="3092" name="Text Box 29"/>
            <p:cNvSpPr txBox="1">
              <a:spLocks noChangeArrowheads="1"/>
            </p:cNvSpPr>
            <p:nvPr/>
          </p:nvSpPr>
          <p:spPr bwMode="auto">
            <a:xfrm>
              <a:off x="2256" y="3024"/>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093" name="Text Box 30"/>
            <p:cNvSpPr txBox="1">
              <a:spLocks noChangeArrowheads="1"/>
            </p:cNvSpPr>
            <p:nvPr/>
          </p:nvSpPr>
          <p:spPr bwMode="auto">
            <a:xfrm>
              <a:off x="1037" y="3024"/>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mc:AlternateContent xmlns:mc="http://schemas.openxmlformats.org/markup-compatibility/2006" xmlns:a14="http://schemas.microsoft.com/office/drawing/2010/main">
          <mc:Choice Requires="a14">
            <p:sp>
              <p:nvSpPr>
                <p:cNvPr id="3094" name="Text Box 31"/>
                <p:cNvSpPr txBox="1">
                  <a:spLocks noChangeArrowheads="1"/>
                </p:cNvSpPr>
                <p:nvPr/>
              </p:nvSpPr>
              <p:spPr bwMode="auto">
                <a:xfrm>
                  <a:off x="793" y="3283"/>
                  <a:ext cx="208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rPr>
                    <a:t>Convolution function </a:t>
                  </a:r>
                  <a14:m>
                    <m:oMath xmlns:m="http://schemas.openxmlformats.org/officeDocument/2006/math">
                      <m:r>
                        <a:rPr lang="en-US" altLang="zh-CN" b="0" i="1" smtClean="0">
                          <a:latin typeface="Cambria Math"/>
                        </a:rPr>
                        <m:t>h</m:t>
                      </m:r>
                      <m:r>
                        <a:rPr lang="en-US" altLang="zh-CN" b="0" i="1" smtClean="0">
                          <a:latin typeface="Cambria Math"/>
                        </a:rPr>
                        <m:t>(</m:t>
                      </m:r>
                      <m:r>
                        <a:rPr lang="en-US" altLang="zh-CN" b="0" i="1" smtClean="0">
                          <a:latin typeface="Cambria Math"/>
                        </a:rPr>
                        <m:t>𝑡</m:t>
                      </m:r>
                      <m:r>
                        <a:rPr lang="en-US" altLang="zh-CN" b="0" i="1" smtClean="0">
                          <a:latin typeface="Cambria Math"/>
                        </a:rPr>
                        <m:t>)</m:t>
                      </m:r>
                    </m:oMath>
                  </a14:m>
                  <a:endParaRPr lang="zh-CN" altLang="en-US" dirty="0">
                    <a:latin typeface="+mj-lt"/>
                  </a:endParaRPr>
                </a:p>
              </p:txBody>
            </p:sp>
          </mc:Choice>
          <mc:Fallback xmlns="">
            <p:sp>
              <p:nvSpPr>
                <p:cNvPr id="3094" name="Text Box 31"/>
                <p:cNvSpPr txBox="1">
                  <a:spLocks noRot="1" noChangeAspect="1" noMove="1" noResize="1" noEditPoints="1" noAdjustHandles="1" noChangeArrowheads="1" noChangeShapeType="1" noTextEdit="1"/>
                </p:cNvSpPr>
                <p:nvPr/>
              </p:nvSpPr>
              <p:spPr bwMode="auto">
                <a:xfrm>
                  <a:off x="793" y="3283"/>
                  <a:ext cx="2087" cy="330"/>
                </a:xfrm>
                <a:prstGeom prst="rect">
                  <a:avLst/>
                </a:prstGeom>
                <a:blipFill rotWithShape="0">
                  <a:blip r:embed="rId7"/>
                  <a:stretch>
                    <a:fillRect t="-9302" b="-732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079" name="Group 41"/>
          <p:cNvGrpSpPr>
            <a:grpSpLocks/>
          </p:cNvGrpSpPr>
          <p:nvPr/>
        </p:nvGrpSpPr>
        <p:grpSpPr bwMode="auto">
          <a:xfrm>
            <a:off x="5181600" y="2935238"/>
            <a:ext cx="3192463" cy="2508250"/>
            <a:chOff x="3264" y="2019"/>
            <a:chExt cx="2011" cy="1580"/>
          </a:xfrm>
        </p:grpSpPr>
        <p:sp>
          <p:nvSpPr>
            <p:cNvPr id="3081" name="Freeform 33"/>
            <p:cNvSpPr>
              <a:spLocks/>
            </p:cNvSpPr>
            <p:nvPr/>
          </p:nvSpPr>
          <p:spPr bwMode="auto">
            <a:xfrm flipH="1">
              <a:off x="3278" y="2402"/>
              <a:ext cx="1259" cy="596"/>
            </a:xfrm>
            <a:custGeom>
              <a:avLst/>
              <a:gdLst>
                <a:gd name="T0" fmla="*/ 0 w 1875"/>
                <a:gd name="T1" fmla="*/ 78 h 895"/>
                <a:gd name="T2" fmla="*/ 9 w 1875"/>
                <a:gd name="T3" fmla="*/ 59 h 895"/>
                <a:gd name="T4" fmla="*/ 34 w 1875"/>
                <a:gd name="T5" fmla="*/ 21 h 895"/>
                <a:gd name="T6" fmla="*/ 53 w 1875"/>
                <a:gd name="T7" fmla="*/ 3 h 895"/>
                <a:gd name="T8" fmla="*/ 69 w 1875"/>
                <a:gd name="T9" fmla="*/ 4 h 895"/>
                <a:gd name="T10" fmla="*/ 102 w 1875"/>
                <a:gd name="T11" fmla="*/ 25 h 895"/>
                <a:gd name="T12" fmla="*/ 145 w 1875"/>
                <a:gd name="T13" fmla="*/ 62 h 895"/>
                <a:gd name="T14" fmla="*/ 172 w 1875"/>
                <a:gd name="T15" fmla="*/ 77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082" name="Line 34"/>
            <p:cNvSpPr>
              <a:spLocks noChangeShapeType="1"/>
            </p:cNvSpPr>
            <p:nvPr/>
          </p:nvSpPr>
          <p:spPr bwMode="auto">
            <a:xfrm flipV="1">
              <a:off x="4539" y="2019"/>
              <a:ext cx="0" cy="107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83" name="Line 35"/>
            <p:cNvSpPr>
              <a:spLocks noChangeShapeType="1"/>
            </p:cNvSpPr>
            <p:nvPr/>
          </p:nvSpPr>
          <p:spPr bwMode="auto">
            <a:xfrm>
              <a:off x="3264" y="2996"/>
              <a:ext cx="1821"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84" name="Text Box 36"/>
            <p:cNvSpPr txBox="1">
              <a:spLocks noChangeArrowheads="1"/>
            </p:cNvSpPr>
            <p:nvPr/>
          </p:nvSpPr>
          <p:spPr bwMode="auto">
            <a:xfrm>
              <a:off x="3383" y="2281"/>
              <a:ext cx="604"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t</a:t>
              </a:r>
              <a:r>
                <a:rPr lang="en-US" altLang="zh-CN">
                  <a:latin typeface="+mj-lt"/>
                </a:rPr>
                <a:t>)</a:t>
              </a:r>
            </a:p>
          </p:txBody>
        </p:sp>
        <p:sp>
          <p:nvSpPr>
            <p:cNvPr id="3085" name="Text Box 37"/>
            <p:cNvSpPr txBox="1">
              <a:spLocks noChangeArrowheads="1"/>
            </p:cNvSpPr>
            <p:nvPr/>
          </p:nvSpPr>
          <p:spPr bwMode="auto">
            <a:xfrm>
              <a:off x="4852" y="3010"/>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086" name="Text Box 38"/>
            <p:cNvSpPr txBox="1">
              <a:spLocks noChangeArrowheads="1"/>
            </p:cNvSpPr>
            <p:nvPr/>
          </p:nvSpPr>
          <p:spPr bwMode="auto">
            <a:xfrm>
              <a:off x="4310" y="3010"/>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mc:AlternateContent xmlns:mc="http://schemas.openxmlformats.org/markup-compatibility/2006" xmlns:a14="http://schemas.microsoft.com/office/drawing/2010/main">
          <mc:Choice Requires="a14">
            <p:sp>
              <p:nvSpPr>
                <p:cNvPr id="3087" name="Text Box 39"/>
                <p:cNvSpPr txBox="1">
                  <a:spLocks noChangeArrowheads="1"/>
                </p:cNvSpPr>
                <p:nvPr/>
              </p:nvSpPr>
              <p:spPr bwMode="auto">
                <a:xfrm>
                  <a:off x="3398" y="3269"/>
                  <a:ext cx="135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rPr>
                    <a:t>Flipped</a:t>
                  </a:r>
                  <a:r>
                    <a:rPr lang="en-US" altLang="zh-CN" i="1" dirty="0">
                      <a:latin typeface="+mj-lt"/>
                    </a:rPr>
                    <a:t> </a:t>
                  </a:r>
                  <a14:m>
                    <m:oMath xmlns:m="http://schemas.openxmlformats.org/officeDocument/2006/math">
                      <m:r>
                        <a:rPr lang="en-US" altLang="zh-CN" i="1" dirty="0" smtClean="0">
                          <a:latin typeface="Cambria Math"/>
                        </a:rPr>
                        <m:t>h</m:t>
                      </m:r>
                      <m:r>
                        <a:rPr lang="en-US" altLang="zh-CN" i="1" dirty="0" smtClean="0">
                          <a:latin typeface="Cambria Math"/>
                        </a:rPr>
                        <m:t>(</m:t>
                      </m:r>
                      <m:r>
                        <a:rPr lang="en-US" altLang="zh-CN" i="1" dirty="0" smtClean="0">
                          <a:latin typeface="Cambria Math"/>
                        </a:rPr>
                        <m:t>𝑡</m:t>
                      </m:r>
                      <m:r>
                        <a:rPr lang="en-US" altLang="zh-CN" i="1" dirty="0">
                          <a:latin typeface="Cambria Math"/>
                        </a:rPr>
                        <m:t>)</m:t>
                      </m:r>
                    </m:oMath>
                  </a14:m>
                  <a:endParaRPr lang="zh-CN" altLang="en-US" dirty="0">
                    <a:latin typeface="+mj-lt"/>
                  </a:endParaRPr>
                </a:p>
              </p:txBody>
            </p:sp>
          </mc:Choice>
          <mc:Fallback xmlns="">
            <p:sp>
              <p:nvSpPr>
                <p:cNvPr id="3087" name="Text Box 39"/>
                <p:cNvSpPr txBox="1">
                  <a:spLocks noRot="1" noChangeAspect="1" noMove="1" noResize="1" noEditPoints="1" noAdjustHandles="1" noChangeArrowheads="1" noChangeShapeType="1" noTextEdit="1"/>
                </p:cNvSpPr>
                <p:nvPr/>
              </p:nvSpPr>
              <p:spPr bwMode="auto">
                <a:xfrm>
                  <a:off x="3398" y="3269"/>
                  <a:ext cx="1350" cy="330"/>
                </a:xfrm>
                <a:prstGeom prst="rect">
                  <a:avLst/>
                </a:prstGeom>
                <a:blipFill rotWithShape="0">
                  <a:blip r:embed="rId8"/>
                  <a:stretch>
                    <a:fillRect t="-9302" b="-139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3080" name="AutoShape 42"/>
          <p:cNvSpPr>
            <a:spLocks noChangeArrowheads="1"/>
          </p:cNvSpPr>
          <p:nvPr/>
        </p:nvSpPr>
        <p:spPr bwMode="auto">
          <a:xfrm>
            <a:off x="4267200" y="3895676"/>
            <a:ext cx="987425" cy="319087"/>
          </a:xfrm>
          <a:prstGeom prst="rightArrow">
            <a:avLst>
              <a:gd name="adj1" fmla="val 50000"/>
              <a:gd name="adj2" fmla="val 77363"/>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spTree>
    <p:extLst>
      <p:ext uri="{BB962C8B-B14F-4D97-AF65-F5344CB8AC3E}">
        <p14:creationId xmlns:p14="http://schemas.microsoft.com/office/powerpoint/2010/main" val="31426936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4100" name="Rectangle 3"/>
          <p:cNvSpPr>
            <a:spLocks noGrp="1" noChangeArrowheads="1"/>
          </p:cNvSpPr>
          <p:nvPr>
            <p:ph type="body" idx="1"/>
          </p:nvPr>
        </p:nvSpPr>
        <p:spPr>
          <a:xfrm>
            <a:off x="457200" y="1600200"/>
            <a:ext cx="8229600" cy="617538"/>
          </a:xfrm>
        </p:spPr>
        <p:txBody>
          <a:bodyPr>
            <a:normAutofit fontScale="85000" lnSpcReduction="10000"/>
          </a:bodyPr>
          <a:lstStyle/>
          <a:p>
            <a:pPr>
              <a:buNone/>
            </a:pPr>
            <a:r>
              <a:rPr lang="en-US" altLang="zh-CN" dirty="0">
                <a:solidFill>
                  <a:srgbClr val="3366CC"/>
                </a:solidFill>
                <a:latin typeface="+mj-lt"/>
                <a:ea typeface="华文楷体" pitchFamily="2" charset="-122"/>
              </a:rPr>
              <a:t>Continuous 1D convolution——Computing process</a:t>
            </a:r>
            <a:endParaRPr lang="zh-CN" altLang="en-US" dirty="0">
              <a:solidFill>
                <a:srgbClr val="3366CC"/>
              </a:solidFill>
              <a:latin typeface="+mj-lt"/>
              <a:ea typeface="华文楷体" pitchFamily="2" charset="-122"/>
            </a:endParaRPr>
          </a:p>
        </p:txBody>
      </p:sp>
      <p:graphicFrame>
        <p:nvGraphicFramePr>
          <p:cNvPr id="4098"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4099"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4101" name="Text Box 5"/>
              <p:cNvSpPr txBox="1">
                <a:spLocks noChangeArrowheads="1"/>
              </p:cNvSpPr>
              <p:nvPr/>
            </p:nvSpPr>
            <p:spPr bwMode="auto">
              <a:xfrm>
                <a:off x="663575" y="2348880"/>
                <a:ext cx="717856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Step 2: translate the flipped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right with a distance </a:t>
                </a:r>
                <a14:m>
                  <m:oMath xmlns:m="http://schemas.openxmlformats.org/officeDocument/2006/math">
                    <m:r>
                      <a:rPr lang="en-US" altLang="zh-CN" b="0" i="1" smtClean="0">
                        <a:latin typeface="Cambria Math"/>
                        <a:ea typeface="华文仿宋" pitchFamily="2" charset="-122"/>
                      </a:rPr>
                      <m:t>𝑥</m:t>
                    </m:r>
                  </m:oMath>
                </a14:m>
                <a:endParaRPr lang="en-US" altLang="zh-CN" dirty="0">
                  <a:latin typeface="+mj-lt"/>
                  <a:ea typeface="华文仿宋" pitchFamily="2" charset="-122"/>
                </a:endParaRPr>
              </a:p>
            </p:txBody>
          </p:sp>
        </mc:Choice>
        <mc:Fallback xmlns="">
          <p:sp>
            <p:nvSpPr>
              <p:cNvPr id="4101" name="Text Box 5"/>
              <p:cNvSpPr txBox="1">
                <a:spLocks noRot="1" noChangeAspect="1" noMove="1" noResize="1" noEditPoints="1" noAdjustHandles="1" noChangeArrowheads="1" noChangeShapeType="1" noTextEdit="1"/>
              </p:cNvSpPr>
              <p:nvPr/>
            </p:nvSpPr>
            <p:spPr bwMode="auto">
              <a:xfrm>
                <a:off x="663575" y="2348880"/>
                <a:ext cx="7178568" cy="461665"/>
              </a:xfrm>
              <a:prstGeom prst="rect">
                <a:avLst/>
              </a:prstGeom>
              <a:blipFill rotWithShape="0">
                <a:blip r:embed="rId6"/>
                <a:stretch>
                  <a:fillRect l="-1359"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102" name="Group 44"/>
          <p:cNvGrpSpPr>
            <a:grpSpLocks/>
          </p:cNvGrpSpPr>
          <p:nvPr/>
        </p:nvGrpSpPr>
        <p:grpSpPr bwMode="auto">
          <a:xfrm>
            <a:off x="841375" y="2909268"/>
            <a:ext cx="3560763" cy="2768600"/>
            <a:chOff x="530" y="2085"/>
            <a:chExt cx="2243" cy="1744"/>
          </a:xfrm>
        </p:grpSpPr>
        <p:sp>
          <p:nvSpPr>
            <p:cNvPr id="4113" name="Freeform 24"/>
            <p:cNvSpPr>
              <a:spLocks/>
            </p:cNvSpPr>
            <p:nvPr/>
          </p:nvSpPr>
          <p:spPr bwMode="auto">
            <a:xfrm flipH="1">
              <a:off x="546" y="2519"/>
              <a:ext cx="1484" cy="675"/>
            </a:xfrm>
            <a:custGeom>
              <a:avLst/>
              <a:gdLst>
                <a:gd name="T0" fmla="*/ 0 w 1875"/>
                <a:gd name="T1" fmla="*/ 165 h 895"/>
                <a:gd name="T2" fmla="*/ 23 w 1875"/>
                <a:gd name="T3" fmla="*/ 124 h 895"/>
                <a:gd name="T4" fmla="*/ 91 w 1875"/>
                <a:gd name="T5" fmla="*/ 43 h 895"/>
                <a:gd name="T6" fmla="*/ 142 w 1875"/>
                <a:gd name="T7" fmla="*/ 6 h 895"/>
                <a:gd name="T8" fmla="*/ 185 w 1875"/>
                <a:gd name="T9" fmla="*/ 8 h 895"/>
                <a:gd name="T10" fmla="*/ 274 w 1875"/>
                <a:gd name="T11" fmla="*/ 54 h 895"/>
                <a:gd name="T12" fmla="*/ 389 w 1875"/>
                <a:gd name="T13" fmla="*/ 130 h 895"/>
                <a:gd name="T14" fmla="*/ 461 w 1875"/>
                <a:gd name="T15" fmla="*/ 1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4114" name="Line 25"/>
            <p:cNvSpPr>
              <a:spLocks noChangeShapeType="1"/>
            </p:cNvSpPr>
            <p:nvPr/>
          </p:nvSpPr>
          <p:spPr bwMode="auto">
            <a:xfrm flipV="1">
              <a:off x="2032" y="2085"/>
              <a:ext cx="0" cy="121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4115" name="Line 26"/>
            <p:cNvSpPr>
              <a:spLocks noChangeShapeType="1"/>
            </p:cNvSpPr>
            <p:nvPr/>
          </p:nvSpPr>
          <p:spPr bwMode="auto">
            <a:xfrm>
              <a:off x="530" y="3192"/>
              <a:ext cx="2243"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4116" name="Text Box 27"/>
            <p:cNvSpPr txBox="1">
              <a:spLocks noChangeArrowheads="1"/>
            </p:cNvSpPr>
            <p:nvPr/>
          </p:nvSpPr>
          <p:spPr bwMode="auto">
            <a:xfrm>
              <a:off x="670" y="2381"/>
              <a:ext cx="712"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t</a:t>
              </a:r>
              <a:r>
                <a:rPr lang="en-US" altLang="zh-CN">
                  <a:latin typeface="+mj-lt"/>
                </a:rPr>
                <a:t>)</a:t>
              </a:r>
            </a:p>
          </p:txBody>
        </p:sp>
        <p:sp>
          <p:nvSpPr>
            <p:cNvPr id="4117" name="Text Box 28"/>
            <p:cNvSpPr txBox="1">
              <a:spLocks noChangeArrowheads="1"/>
            </p:cNvSpPr>
            <p:nvPr/>
          </p:nvSpPr>
          <p:spPr bwMode="auto">
            <a:xfrm>
              <a:off x="2273" y="3207"/>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4118" name="Text Box 29"/>
            <p:cNvSpPr txBox="1">
              <a:spLocks noChangeArrowheads="1"/>
            </p:cNvSpPr>
            <p:nvPr/>
          </p:nvSpPr>
          <p:spPr bwMode="auto">
            <a:xfrm>
              <a:off x="1880" y="3198"/>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mc:AlternateContent xmlns:mc="http://schemas.openxmlformats.org/markup-compatibility/2006" xmlns:a14="http://schemas.microsoft.com/office/drawing/2010/main">
          <mc:Choice Requires="a14">
            <p:sp>
              <p:nvSpPr>
                <p:cNvPr id="4119" name="Text Box 30"/>
                <p:cNvSpPr txBox="1">
                  <a:spLocks noChangeArrowheads="1"/>
                </p:cNvSpPr>
                <p:nvPr/>
              </p:nvSpPr>
              <p:spPr bwMode="auto">
                <a:xfrm>
                  <a:off x="777" y="3456"/>
                  <a:ext cx="1589" cy="3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rPr>
                    <a:t>Flipped </a:t>
                  </a:r>
                  <a14:m>
                    <m:oMath xmlns:m="http://schemas.openxmlformats.org/officeDocument/2006/math">
                      <m:r>
                        <a:rPr lang="en-US" altLang="zh-CN" b="0" i="1" smtClean="0">
                          <a:latin typeface="Cambria Math"/>
                        </a:rPr>
                        <m:t>h</m:t>
                      </m:r>
                      <m:r>
                        <a:rPr lang="en-US" altLang="zh-CN" b="0" i="1" smtClean="0">
                          <a:latin typeface="Cambria Math"/>
                        </a:rPr>
                        <m:t>(</m:t>
                      </m:r>
                      <m:r>
                        <a:rPr lang="en-US" altLang="zh-CN" b="0" i="1" smtClean="0">
                          <a:latin typeface="Cambria Math"/>
                        </a:rPr>
                        <m:t>𝑡</m:t>
                      </m:r>
                      <m:r>
                        <a:rPr lang="en-US" altLang="zh-CN" b="0" i="1" smtClean="0">
                          <a:latin typeface="Cambria Math"/>
                        </a:rPr>
                        <m:t>)</m:t>
                      </m:r>
                    </m:oMath>
                  </a14:m>
                  <a:endParaRPr lang="zh-CN" altLang="en-US" dirty="0">
                    <a:latin typeface="+mj-lt"/>
                  </a:endParaRPr>
                </a:p>
              </p:txBody>
            </p:sp>
          </mc:Choice>
          <mc:Fallback xmlns="">
            <p:sp>
              <p:nvSpPr>
                <p:cNvPr id="4119" name="Text Box 30"/>
                <p:cNvSpPr txBox="1">
                  <a:spLocks noRot="1" noChangeAspect="1" noMove="1" noResize="1" noEditPoints="1" noAdjustHandles="1" noChangeArrowheads="1" noChangeShapeType="1" noTextEdit="1"/>
                </p:cNvSpPr>
                <p:nvPr/>
              </p:nvSpPr>
              <p:spPr bwMode="auto">
                <a:xfrm>
                  <a:off x="777" y="3456"/>
                  <a:ext cx="1589" cy="373"/>
                </a:xfrm>
                <a:prstGeom prst="rect">
                  <a:avLst/>
                </a:prstGeom>
                <a:blipFill rotWithShape="0">
                  <a:blip r:embed="rId7"/>
                  <a:stretch>
                    <a:fillRect t="-8247" b="-10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4103" name="Group 43"/>
          <p:cNvGrpSpPr>
            <a:grpSpLocks/>
          </p:cNvGrpSpPr>
          <p:nvPr/>
        </p:nvGrpSpPr>
        <p:grpSpPr bwMode="auto">
          <a:xfrm>
            <a:off x="4730750" y="2898155"/>
            <a:ext cx="3846513" cy="2768600"/>
            <a:chOff x="2980" y="2078"/>
            <a:chExt cx="2423" cy="1744"/>
          </a:xfrm>
        </p:grpSpPr>
        <p:sp>
          <p:nvSpPr>
            <p:cNvPr id="4105" name="Freeform 32"/>
            <p:cNvSpPr>
              <a:spLocks/>
            </p:cNvSpPr>
            <p:nvPr/>
          </p:nvSpPr>
          <p:spPr bwMode="auto">
            <a:xfrm flipH="1">
              <a:off x="3328" y="2512"/>
              <a:ext cx="1484" cy="675"/>
            </a:xfrm>
            <a:custGeom>
              <a:avLst/>
              <a:gdLst>
                <a:gd name="T0" fmla="*/ 0 w 1875"/>
                <a:gd name="T1" fmla="*/ 165 h 895"/>
                <a:gd name="T2" fmla="*/ 23 w 1875"/>
                <a:gd name="T3" fmla="*/ 124 h 895"/>
                <a:gd name="T4" fmla="*/ 91 w 1875"/>
                <a:gd name="T5" fmla="*/ 43 h 895"/>
                <a:gd name="T6" fmla="*/ 142 w 1875"/>
                <a:gd name="T7" fmla="*/ 6 h 895"/>
                <a:gd name="T8" fmla="*/ 185 w 1875"/>
                <a:gd name="T9" fmla="*/ 8 h 895"/>
                <a:gd name="T10" fmla="*/ 274 w 1875"/>
                <a:gd name="T11" fmla="*/ 54 h 895"/>
                <a:gd name="T12" fmla="*/ 389 w 1875"/>
                <a:gd name="T13" fmla="*/ 130 h 895"/>
                <a:gd name="T14" fmla="*/ 461 w 1875"/>
                <a:gd name="T15" fmla="*/ 1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4106" name="Line 33"/>
            <p:cNvSpPr>
              <a:spLocks noChangeShapeType="1"/>
            </p:cNvSpPr>
            <p:nvPr/>
          </p:nvSpPr>
          <p:spPr bwMode="auto">
            <a:xfrm flipV="1">
              <a:off x="4482" y="2078"/>
              <a:ext cx="0" cy="121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4107" name="Line 34"/>
            <p:cNvSpPr>
              <a:spLocks noChangeShapeType="1"/>
            </p:cNvSpPr>
            <p:nvPr/>
          </p:nvSpPr>
          <p:spPr bwMode="auto">
            <a:xfrm>
              <a:off x="2980" y="3185"/>
              <a:ext cx="2225"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4108" name="Text Box 35"/>
            <p:cNvSpPr txBox="1">
              <a:spLocks noChangeArrowheads="1"/>
            </p:cNvSpPr>
            <p:nvPr/>
          </p:nvSpPr>
          <p:spPr bwMode="auto">
            <a:xfrm>
              <a:off x="3452" y="2374"/>
              <a:ext cx="712"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x</a:t>
              </a:r>
              <a:r>
                <a:rPr lang="en-US" altLang="zh-CN">
                  <a:latin typeface="+mj-lt"/>
                </a:rPr>
                <a:t>-</a:t>
              </a:r>
              <a:r>
                <a:rPr lang="en-US" altLang="zh-CN" i="1">
                  <a:latin typeface="+mj-lt"/>
                </a:rPr>
                <a:t>t</a:t>
              </a:r>
              <a:r>
                <a:rPr lang="en-US" altLang="zh-CN">
                  <a:latin typeface="+mj-lt"/>
                </a:rPr>
                <a:t>)</a:t>
              </a:r>
            </a:p>
          </p:txBody>
        </p:sp>
        <p:sp>
          <p:nvSpPr>
            <p:cNvPr id="4109" name="Text Box 36"/>
            <p:cNvSpPr txBox="1">
              <a:spLocks noChangeArrowheads="1"/>
            </p:cNvSpPr>
            <p:nvPr/>
          </p:nvSpPr>
          <p:spPr bwMode="auto">
            <a:xfrm>
              <a:off x="4905" y="3200"/>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4110" name="Text Box 37"/>
            <p:cNvSpPr txBox="1">
              <a:spLocks noChangeArrowheads="1"/>
            </p:cNvSpPr>
            <p:nvPr/>
          </p:nvSpPr>
          <p:spPr bwMode="auto">
            <a:xfrm>
              <a:off x="4366" y="3191"/>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4111" name="Text Box 38"/>
            <p:cNvSpPr txBox="1">
              <a:spLocks noChangeArrowheads="1"/>
            </p:cNvSpPr>
            <p:nvPr/>
          </p:nvSpPr>
          <p:spPr bwMode="auto">
            <a:xfrm>
              <a:off x="3227" y="3449"/>
              <a:ext cx="1589"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rPr>
                <a:t>Translate after flip</a:t>
              </a:r>
              <a:endParaRPr lang="zh-CN" altLang="en-US" dirty="0">
                <a:latin typeface="+mj-lt"/>
              </a:endParaRPr>
            </a:p>
          </p:txBody>
        </p:sp>
        <p:sp>
          <p:nvSpPr>
            <p:cNvPr id="4112" name="Text Box 39"/>
            <p:cNvSpPr txBox="1">
              <a:spLocks noChangeArrowheads="1"/>
            </p:cNvSpPr>
            <p:nvPr/>
          </p:nvSpPr>
          <p:spPr bwMode="auto">
            <a:xfrm>
              <a:off x="4567" y="3200"/>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sp>
        <p:nvSpPr>
          <p:cNvPr id="4104" name="AutoShape 42"/>
          <p:cNvSpPr>
            <a:spLocks noChangeArrowheads="1"/>
          </p:cNvSpPr>
          <p:nvPr/>
        </p:nvSpPr>
        <p:spPr bwMode="auto">
          <a:xfrm>
            <a:off x="4267200" y="3823668"/>
            <a:ext cx="987425" cy="319087"/>
          </a:xfrm>
          <a:prstGeom prst="rightArrow">
            <a:avLst>
              <a:gd name="adj1" fmla="val 50000"/>
              <a:gd name="adj2" fmla="val 77363"/>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spTree>
    <p:extLst>
      <p:ext uri="{BB962C8B-B14F-4D97-AF65-F5344CB8AC3E}">
        <p14:creationId xmlns:p14="http://schemas.microsoft.com/office/powerpoint/2010/main" val="200130909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5124" name="Rectangle 3"/>
          <p:cNvSpPr>
            <a:spLocks noGrp="1" noChangeArrowheads="1"/>
          </p:cNvSpPr>
          <p:nvPr>
            <p:ph type="body" idx="1"/>
          </p:nvPr>
        </p:nvSpPr>
        <p:spPr>
          <a:xfrm>
            <a:off x="457200" y="1600200"/>
            <a:ext cx="8229600" cy="617538"/>
          </a:xfrm>
        </p:spPr>
        <p:txBody>
          <a:bodyPr>
            <a:normAutofit fontScale="85000" lnSpcReduction="10000"/>
          </a:bodyPr>
          <a:lstStyle/>
          <a:p>
            <a:pPr>
              <a:buNone/>
            </a:pPr>
            <a:r>
              <a:rPr lang="en-US" altLang="zh-CN" dirty="0">
                <a:solidFill>
                  <a:srgbClr val="3366CC"/>
                </a:solidFill>
                <a:latin typeface="+mj-lt"/>
                <a:ea typeface="华文楷体" pitchFamily="2" charset="-122"/>
              </a:rPr>
              <a:t>Continuous 1D convolution——Computing process</a:t>
            </a:r>
            <a:endParaRPr lang="zh-CN" altLang="en-US" dirty="0">
              <a:solidFill>
                <a:srgbClr val="3366CC"/>
              </a:solidFill>
              <a:latin typeface="+mj-lt"/>
              <a:ea typeface="华文楷体" pitchFamily="2" charset="-122"/>
            </a:endParaRPr>
          </a:p>
        </p:txBody>
      </p:sp>
      <p:graphicFrame>
        <p:nvGraphicFramePr>
          <p:cNvPr id="5122"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5123"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5125" name="Text Box 5"/>
              <p:cNvSpPr txBox="1">
                <a:spLocks noChangeArrowheads="1"/>
              </p:cNvSpPr>
              <p:nvPr/>
            </p:nvSpPr>
            <p:spPr bwMode="auto">
              <a:xfrm>
                <a:off x="663575" y="2420267"/>
                <a:ext cx="7443788"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Step 3: Obtain the multiplication results of </a:t>
                </a:r>
                <a14:m>
                  <m:oMath xmlns:m="http://schemas.openxmlformats.org/officeDocument/2006/math">
                    <m:r>
                      <a:rPr lang="en-US" altLang="zh-CN" b="0" i="1" smtClean="0">
                        <a:latin typeface="Cambria Math"/>
                        <a:ea typeface="华文仿宋" pitchFamily="2" charset="-122"/>
                      </a:rPr>
                      <m:t>𝑓</m:t>
                    </m:r>
                  </m:oMath>
                </a14:m>
                <a:r>
                  <a:rPr lang="zh-CN" altLang="en-US" dirty="0">
                    <a:latin typeface="+mj-lt"/>
                    <a:ea typeface="华文仿宋" pitchFamily="2" charset="-122"/>
                  </a:rPr>
                  <a:t> </a:t>
                </a:r>
                <a:r>
                  <a:rPr lang="en-US" altLang="zh-CN" dirty="0">
                    <a:latin typeface="+mj-lt"/>
                    <a:ea typeface="华文仿宋" pitchFamily="2" charset="-122"/>
                  </a:rPr>
                  <a:t>and </a:t>
                </a:r>
                <a14:m>
                  <m:oMath xmlns:m="http://schemas.openxmlformats.org/officeDocument/2006/math">
                    <m:r>
                      <a:rPr lang="en-US" altLang="zh-CN" b="0" i="1" smtClean="0">
                        <a:latin typeface="Cambria Math"/>
                        <a:ea typeface="华文仿宋" pitchFamily="2" charset="-122"/>
                      </a:rPr>
                      <m:t>h</m:t>
                    </m:r>
                  </m:oMath>
                </a14:m>
                <a:r>
                  <a:rPr lang="zh-CN" altLang="en-US" dirty="0">
                    <a:latin typeface="+mj-lt"/>
                    <a:ea typeface="华文仿宋" pitchFamily="2" charset="-122"/>
                  </a:rPr>
                  <a:t> </a:t>
                </a:r>
                <a:r>
                  <a:rPr lang="en-US" altLang="zh-CN" dirty="0">
                    <a:latin typeface="+mj-lt"/>
                    <a:ea typeface="华文仿宋" pitchFamily="2" charset="-122"/>
                  </a:rPr>
                  <a:t>at any </a:t>
                </a:r>
                <a14:m>
                  <m:oMath xmlns:m="http://schemas.openxmlformats.org/officeDocument/2006/math">
                    <m:r>
                      <a:rPr lang="en-US" altLang="zh-CN" b="0" i="1" smtClean="0">
                        <a:latin typeface="Cambria Math"/>
                        <a:ea typeface="华文仿宋" pitchFamily="2" charset="-122"/>
                      </a:rPr>
                      <m:t>𝑡</m:t>
                    </m:r>
                  </m:oMath>
                </a14:m>
                <a:r>
                  <a:rPr lang="en-US" altLang="zh-CN" dirty="0">
                    <a:latin typeface="+mj-lt"/>
                    <a:ea typeface="华文仿宋" pitchFamily="2" charset="-122"/>
                  </a:rPr>
                  <a:t>, and calculate their integral.</a:t>
                </a:r>
                <a:endParaRPr lang="zh-CN" altLang="en-US" i="1" dirty="0">
                  <a:latin typeface="+mj-lt"/>
                  <a:ea typeface="华文仿宋" pitchFamily="2" charset="-122"/>
                </a:endParaRPr>
              </a:p>
            </p:txBody>
          </p:sp>
        </mc:Choice>
        <mc:Fallback xmlns="">
          <p:sp>
            <p:nvSpPr>
              <p:cNvPr id="5125" name="Text Box 5"/>
              <p:cNvSpPr txBox="1">
                <a:spLocks noRot="1" noChangeAspect="1" noMove="1" noResize="1" noEditPoints="1" noAdjustHandles="1" noChangeArrowheads="1" noChangeShapeType="1" noTextEdit="1"/>
              </p:cNvSpPr>
              <p:nvPr/>
            </p:nvSpPr>
            <p:spPr bwMode="auto">
              <a:xfrm>
                <a:off x="663575" y="2420267"/>
                <a:ext cx="7443788" cy="830997"/>
              </a:xfrm>
              <a:prstGeom prst="rect">
                <a:avLst/>
              </a:prstGeom>
              <a:blipFill rotWithShape="0">
                <a:blip r:embed="rId6"/>
                <a:stretch>
                  <a:fillRect l="-1310" t="-5882" r="-328" b="-161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126" name="Group 68"/>
          <p:cNvGrpSpPr>
            <a:grpSpLocks/>
          </p:cNvGrpSpPr>
          <p:nvPr/>
        </p:nvGrpSpPr>
        <p:grpSpPr bwMode="auto">
          <a:xfrm>
            <a:off x="668338" y="3528342"/>
            <a:ext cx="4117975" cy="2420938"/>
            <a:chOff x="440" y="2092"/>
            <a:chExt cx="2594" cy="1525"/>
          </a:xfrm>
        </p:grpSpPr>
        <p:sp>
          <p:nvSpPr>
            <p:cNvPr id="5136" name="Freeform 44"/>
            <p:cNvSpPr>
              <a:spLocks/>
            </p:cNvSpPr>
            <p:nvPr/>
          </p:nvSpPr>
          <p:spPr bwMode="auto">
            <a:xfrm flipH="1">
              <a:off x="762"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5137"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138"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139" name="Text Box 47"/>
            <p:cNvSpPr txBox="1">
              <a:spLocks noChangeArrowheads="1"/>
            </p:cNvSpPr>
            <p:nvPr/>
          </p:nvSpPr>
          <p:spPr bwMode="auto">
            <a:xfrm>
              <a:off x="635"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x</a:t>
              </a:r>
              <a:r>
                <a:rPr lang="en-US" altLang="zh-CN">
                  <a:latin typeface="+mj-lt"/>
                </a:rPr>
                <a:t>-</a:t>
              </a:r>
              <a:r>
                <a:rPr lang="en-US" altLang="zh-CN" i="1">
                  <a:latin typeface="+mj-lt"/>
                </a:rPr>
                <a:t>t</a:t>
              </a:r>
              <a:r>
                <a:rPr lang="en-US" altLang="zh-CN">
                  <a:latin typeface="+mj-lt"/>
                </a:rPr>
                <a:t>)</a:t>
              </a:r>
            </a:p>
          </p:txBody>
        </p:sp>
        <p:sp>
          <p:nvSpPr>
            <p:cNvPr id="5140"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5141"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5142"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5143"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5144" name="Group 64"/>
            <p:cNvGrpSpPr>
              <a:grpSpLocks/>
            </p:cNvGrpSpPr>
            <p:nvPr/>
          </p:nvGrpSpPr>
          <p:grpSpPr bwMode="auto">
            <a:xfrm>
              <a:off x="1068" y="2310"/>
              <a:ext cx="1516" cy="722"/>
              <a:chOff x="821" y="2310"/>
              <a:chExt cx="1516" cy="722"/>
            </a:xfrm>
          </p:grpSpPr>
          <p:sp>
            <p:nvSpPr>
              <p:cNvPr id="5146"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5147"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5145"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grpSp>
        <p:nvGrpSpPr>
          <p:cNvPr id="5127" name="Group 67"/>
          <p:cNvGrpSpPr>
            <a:grpSpLocks/>
          </p:cNvGrpSpPr>
          <p:nvPr/>
        </p:nvGrpSpPr>
        <p:grpSpPr bwMode="auto">
          <a:xfrm>
            <a:off x="4702175" y="3526755"/>
            <a:ext cx="2957513" cy="2144712"/>
            <a:chOff x="2981" y="2091"/>
            <a:chExt cx="1863" cy="1351"/>
          </a:xfrm>
        </p:grpSpPr>
        <p:sp>
          <p:nvSpPr>
            <p:cNvPr id="5129" name="Freeform 57" descr="宽上对角线"/>
            <p:cNvSpPr>
              <a:spLocks/>
            </p:cNvSpPr>
            <p:nvPr/>
          </p:nvSpPr>
          <p:spPr bwMode="auto">
            <a:xfrm>
              <a:off x="3309" y="2491"/>
              <a:ext cx="1010" cy="540"/>
            </a:xfrm>
            <a:custGeom>
              <a:avLst/>
              <a:gdLst>
                <a:gd name="T0" fmla="*/ 0 w 1383"/>
                <a:gd name="T1" fmla="*/ 59 h 841"/>
                <a:gd name="T2" fmla="*/ 25 w 1383"/>
                <a:gd name="T3" fmla="*/ 50 h 841"/>
                <a:gd name="T4" fmla="*/ 51 w 1383"/>
                <a:gd name="T5" fmla="*/ 35 h 841"/>
                <a:gd name="T6" fmla="*/ 64 w 1383"/>
                <a:gd name="T7" fmla="*/ 18 h 841"/>
                <a:gd name="T8" fmla="*/ 83 w 1383"/>
                <a:gd name="T9" fmla="*/ 5 h 841"/>
                <a:gd name="T10" fmla="*/ 107 w 1383"/>
                <a:gd name="T11" fmla="*/ 1 h 841"/>
                <a:gd name="T12" fmla="*/ 135 w 1383"/>
                <a:gd name="T13" fmla="*/ 5 h 841"/>
                <a:gd name="T14" fmla="*/ 175 w 1383"/>
                <a:gd name="T15" fmla="*/ 25 h 841"/>
                <a:gd name="T16" fmla="*/ 210 w 1383"/>
                <a:gd name="T17" fmla="*/ 59 h 8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3"/>
                <a:gd name="T28" fmla="*/ 0 h 841"/>
                <a:gd name="T29" fmla="*/ 1383 w 1383"/>
                <a:gd name="T30" fmla="*/ 841 h 8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3" h="841">
                  <a:moveTo>
                    <a:pt x="0" y="838"/>
                  </a:moveTo>
                  <a:cubicBezTo>
                    <a:pt x="54" y="805"/>
                    <a:pt x="109" y="773"/>
                    <a:pt x="165" y="718"/>
                  </a:cubicBezTo>
                  <a:cubicBezTo>
                    <a:pt x="221" y="663"/>
                    <a:pt x="296" y="581"/>
                    <a:pt x="339" y="505"/>
                  </a:cubicBezTo>
                  <a:cubicBezTo>
                    <a:pt x="382" y="429"/>
                    <a:pt x="392" y="334"/>
                    <a:pt x="426" y="262"/>
                  </a:cubicBezTo>
                  <a:cubicBezTo>
                    <a:pt x="460" y="190"/>
                    <a:pt x="497" y="116"/>
                    <a:pt x="543" y="73"/>
                  </a:cubicBezTo>
                  <a:cubicBezTo>
                    <a:pt x="589" y="30"/>
                    <a:pt x="647" y="2"/>
                    <a:pt x="705" y="1"/>
                  </a:cubicBezTo>
                  <a:cubicBezTo>
                    <a:pt x="763" y="0"/>
                    <a:pt x="817" y="9"/>
                    <a:pt x="891" y="67"/>
                  </a:cubicBezTo>
                  <a:cubicBezTo>
                    <a:pt x="965" y="125"/>
                    <a:pt x="1070" y="223"/>
                    <a:pt x="1152" y="352"/>
                  </a:cubicBezTo>
                  <a:cubicBezTo>
                    <a:pt x="1234" y="481"/>
                    <a:pt x="1335" y="739"/>
                    <a:pt x="1383" y="841"/>
                  </a:cubicBezTo>
                </a:path>
              </a:pathLst>
            </a:custGeom>
            <a:pattFill prst="wdUpDiag">
              <a:fgClr>
                <a:srgbClr val="000000">
                  <a:alpha val="50195"/>
                </a:srgbClr>
              </a:fgClr>
              <a:bgClr>
                <a:srgbClr val="FFFFFF">
                  <a:alpha val="50195"/>
                </a:srgbClr>
              </a:bgClr>
            </a:pattFill>
            <a:ln w="9525">
              <a:solidFill>
                <a:srgbClr val="000000"/>
              </a:solidFill>
              <a:round/>
              <a:headEnd/>
              <a:tailEnd/>
            </a:ln>
          </p:spPr>
          <p:txBody>
            <a:bodyPr/>
            <a:lstStyle/>
            <a:p>
              <a:endParaRPr lang="en-US">
                <a:latin typeface="+mj-lt"/>
              </a:endParaRPr>
            </a:p>
          </p:txBody>
        </p:sp>
        <p:sp>
          <p:nvSpPr>
            <p:cNvPr id="5130" name="Line 58"/>
            <p:cNvSpPr>
              <a:spLocks noChangeShapeType="1"/>
            </p:cNvSpPr>
            <p:nvPr/>
          </p:nvSpPr>
          <p:spPr bwMode="auto">
            <a:xfrm flipV="1">
              <a:off x="4012" y="2091"/>
              <a:ext cx="1"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131" name="Line 59"/>
            <p:cNvSpPr>
              <a:spLocks noChangeShapeType="1"/>
            </p:cNvSpPr>
            <p:nvPr/>
          </p:nvSpPr>
          <p:spPr bwMode="auto">
            <a:xfrm>
              <a:off x="2981" y="3034"/>
              <a:ext cx="1813"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132" name="Text Box 60"/>
            <p:cNvSpPr txBox="1">
              <a:spLocks noChangeArrowheads="1"/>
            </p:cNvSpPr>
            <p:nvPr/>
          </p:nvSpPr>
          <p:spPr bwMode="auto">
            <a:xfrm>
              <a:off x="3850" y="3047"/>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5133" name="Text Box 61"/>
            <p:cNvSpPr txBox="1">
              <a:spLocks noChangeArrowheads="1"/>
            </p:cNvSpPr>
            <p:nvPr/>
          </p:nvSpPr>
          <p:spPr bwMode="auto">
            <a:xfrm>
              <a:off x="4091" y="3047"/>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sp>
          <p:nvSpPr>
            <p:cNvPr id="5134" name="Text Box 62"/>
            <p:cNvSpPr txBox="1">
              <a:spLocks noChangeArrowheads="1"/>
            </p:cNvSpPr>
            <p:nvPr/>
          </p:nvSpPr>
          <p:spPr bwMode="auto">
            <a:xfrm>
              <a:off x="4384" y="302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grpSp>
      <p:sp>
        <p:nvSpPr>
          <p:cNvPr id="5128" name="AutoShape 69"/>
          <p:cNvSpPr>
            <a:spLocks noChangeArrowheads="1"/>
          </p:cNvSpPr>
          <p:nvPr/>
        </p:nvSpPr>
        <p:spPr bwMode="auto">
          <a:xfrm>
            <a:off x="4267200" y="4460205"/>
            <a:ext cx="987425" cy="319087"/>
          </a:xfrm>
          <a:prstGeom prst="rightArrow">
            <a:avLst>
              <a:gd name="adj1" fmla="val 50000"/>
              <a:gd name="adj2" fmla="val 77363"/>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spTree>
    <p:extLst>
      <p:ext uri="{BB962C8B-B14F-4D97-AF65-F5344CB8AC3E}">
        <p14:creationId xmlns:p14="http://schemas.microsoft.com/office/powerpoint/2010/main" val="386833730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6147"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1765642" y="4293096"/>
            <a:ext cx="5254630" cy="2420938"/>
            <a:chOff x="-276" y="2092"/>
            <a:chExt cx="3310" cy="1525"/>
          </a:xfrm>
        </p:grpSpPr>
        <p:sp>
          <p:nvSpPr>
            <p:cNvPr id="28" name="Freeform 44"/>
            <p:cNvSpPr>
              <a:spLocks/>
            </p:cNvSpPr>
            <p:nvPr/>
          </p:nvSpPr>
          <p:spPr bwMode="auto">
            <a:xfrm flipH="1">
              <a:off x="-276"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128576630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7171"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038893" y="4365104"/>
            <a:ext cx="4405314" cy="2420938"/>
            <a:chOff x="259" y="2092"/>
            <a:chExt cx="2775" cy="1525"/>
          </a:xfrm>
        </p:grpSpPr>
        <p:sp>
          <p:nvSpPr>
            <p:cNvPr id="28" name="Freeform 44"/>
            <p:cNvSpPr>
              <a:spLocks/>
            </p:cNvSpPr>
            <p:nvPr/>
          </p:nvSpPr>
          <p:spPr bwMode="auto">
            <a:xfrm flipH="1">
              <a:off x="259"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15532420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 name="标题"/>
          <p:cNvSpPr txBox="1">
            <a:spLocks noGrp="1"/>
          </p:cNvSpPr>
          <p:nvPr>
            <p:ph type="title"/>
          </p:nvPr>
        </p:nvSpPr>
        <p:spPr>
          <a:prstGeom prst="rect">
            <a:avLst/>
          </a:prstGeom>
        </p:spPr>
        <p:txBody>
          <a:bodyPr/>
          <a:lstStyle/>
          <a:p>
            <a:endParaRPr/>
          </a:p>
        </p:txBody>
      </p:sp>
      <p:sp>
        <p:nvSpPr>
          <p:cNvPr id="1265" name="正文"/>
          <p:cNvSpPr txBox="1">
            <a:spLocks noGrp="1"/>
          </p:cNvSpPr>
          <p:nvPr>
            <p:ph type="body" idx="1"/>
          </p:nvPr>
        </p:nvSpPr>
        <p:spPr>
          <a:prstGeom prst="rect">
            <a:avLst/>
          </a:prstGeom>
        </p:spPr>
        <p:txBody>
          <a:bodyPr/>
          <a:lstStyle/>
          <a:p>
            <a:endParaRPr/>
          </a:p>
        </p:txBody>
      </p:sp>
      <p:grpSp>
        <p:nvGrpSpPr>
          <p:cNvPr id="1282" name="成组"/>
          <p:cNvGrpSpPr/>
          <p:nvPr/>
        </p:nvGrpSpPr>
        <p:grpSpPr>
          <a:xfrm>
            <a:off x="4571999" y="1412874"/>
            <a:ext cx="4105276" cy="5111751"/>
            <a:chOff x="0" y="0"/>
            <a:chExt cx="4105275" cy="5111750"/>
          </a:xfrm>
        </p:grpSpPr>
        <p:sp>
          <p:nvSpPr>
            <p:cNvPr id="1266" name="矩形"/>
            <p:cNvSpPr/>
            <p:nvPr/>
          </p:nvSpPr>
          <p:spPr>
            <a:xfrm>
              <a:off x="0" y="0"/>
              <a:ext cx="4105275" cy="5111750"/>
            </a:xfrm>
            <a:prstGeom prst="rect">
              <a:avLst/>
            </a:prstGeom>
            <a:solidFill>
              <a:srgbClr val="F0AD00">
                <a:alpha val="39999"/>
              </a:srgbClr>
            </a:solidFill>
            <a:ln w="12700" cap="flat">
              <a:solidFill>
                <a:srgbClr val="000000"/>
              </a:solidFill>
              <a:prstDash val="solid"/>
              <a:miter lim="400000"/>
            </a:ln>
            <a:effectLst/>
          </p:spPr>
          <p:txBody>
            <a:bodyPr wrap="square" lIns="45719" tIns="45719" rIns="45719" bIns="45719" numCol="1" anchor="ctr">
              <a:noAutofit/>
            </a:bodyPr>
            <a:lstStyle/>
            <a:p>
              <a:endParaRPr/>
            </a:p>
          </p:txBody>
        </p:sp>
        <p:sp>
          <p:nvSpPr>
            <p:cNvPr id="1267" name="线条"/>
            <p:cNvSpPr/>
            <p:nvPr/>
          </p:nvSpPr>
          <p:spPr>
            <a:xfrm flipV="1">
              <a:off x="0" y="3311524"/>
              <a:ext cx="2663825" cy="1800227"/>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68" name="线条"/>
            <p:cNvSpPr/>
            <p:nvPr/>
          </p:nvSpPr>
          <p:spPr>
            <a:xfrm>
              <a:off x="-1" y="-1"/>
              <a:ext cx="3024189" cy="2447927"/>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69" name="线条"/>
            <p:cNvSpPr/>
            <p:nvPr/>
          </p:nvSpPr>
          <p:spPr>
            <a:xfrm flipH="1">
              <a:off x="3024187" y="-1"/>
              <a:ext cx="1079501" cy="2447927"/>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0" name="线条"/>
            <p:cNvSpPr/>
            <p:nvPr/>
          </p:nvSpPr>
          <p:spPr>
            <a:xfrm flipH="1" flipV="1">
              <a:off x="2663825" y="3311525"/>
              <a:ext cx="1439863" cy="1800225"/>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nvGrpSpPr>
            <p:cNvPr id="1275" name="成组"/>
            <p:cNvGrpSpPr/>
            <p:nvPr/>
          </p:nvGrpSpPr>
          <p:grpSpPr>
            <a:xfrm>
              <a:off x="935037" y="1223962"/>
              <a:ext cx="2159002" cy="1296988"/>
              <a:chOff x="0" y="0"/>
              <a:chExt cx="2159001" cy="1296987"/>
            </a:xfrm>
          </p:grpSpPr>
          <p:sp>
            <p:nvSpPr>
              <p:cNvPr id="1271" name="圆形"/>
              <p:cNvSpPr/>
              <p:nvPr/>
            </p:nvSpPr>
            <p:spPr>
              <a:xfrm>
                <a:off x="-1" y="-1"/>
                <a:ext cx="142878" cy="144464"/>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2" name="圆形"/>
              <p:cNvSpPr/>
              <p:nvPr/>
            </p:nvSpPr>
            <p:spPr>
              <a:xfrm>
                <a:off x="2016125" y="1152525"/>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3" name="线条"/>
              <p:cNvSpPr/>
              <p:nvPr/>
            </p:nvSpPr>
            <p:spPr>
              <a:xfrm>
                <a:off x="78537" y="74588"/>
                <a:ext cx="2010613" cy="1149375"/>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4" name="线条"/>
              <p:cNvSpPr/>
              <p:nvPr/>
            </p:nvSpPr>
            <p:spPr>
              <a:xfrm>
                <a:off x="85725" y="7143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1276" name="圆形"/>
            <p:cNvSpPr/>
            <p:nvPr/>
          </p:nvSpPr>
          <p:spPr>
            <a:xfrm>
              <a:off x="1439862" y="3384550"/>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7" name="圆形"/>
            <p:cNvSpPr/>
            <p:nvPr/>
          </p:nvSpPr>
          <p:spPr>
            <a:xfrm>
              <a:off x="2592387" y="32400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8" name="线条"/>
            <p:cNvSpPr/>
            <p:nvPr/>
          </p:nvSpPr>
          <p:spPr>
            <a:xfrm flipV="1">
              <a:off x="1517600" y="3311525"/>
              <a:ext cx="1144637" cy="143672"/>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9" name="线条"/>
            <p:cNvSpPr/>
            <p:nvPr/>
          </p:nvSpPr>
          <p:spPr>
            <a:xfrm>
              <a:off x="1525587" y="345598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80" name="线条"/>
            <p:cNvSpPr/>
            <p:nvPr/>
          </p:nvSpPr>
          <p:spPr>
            <a:xfrm flipH="1" flipV="1">
              <a:off x="1008062" y="1295400"/>
              <a:ext cx="503239" cy="2160588"/>
            </a:xfrm>
            <a:prstGeom prst="line">
              <a:avLst/>
            </a:prstGeom>
            <a:noFill/>
            <a:ln w="12700" cap="flat">
              <a:solidFill>
                <a:srgbClr val="0432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81" name="线条"/>
            <p:cNvSpPr/>
            <p:nvPr/>
          </p:nvSpPr>
          <p:spPr>
            <a:xfrm flipV="1">
              <a:off x="2663824" y="2447925"/>
              <a:ext cx="360363" cy="863600"/>
            </a:xfrm>
            <a:prstGeom prst="line">
              <a:avLst/>
            </a:prstGeom>
            <a:noFill/>
            <a:ln w="25400"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Tree>
    <p:extLst>
      <p:ext uri="{BB962C8B-B14F-4D97-AF65-F5344CB8AC3E}">
        <p14:creationId xmlns:p14="http://schemas.microsoft.com/office/powerpoint/2010/main" val="42544263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8195"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197642" y="4365104"/>
            <a:ext cx="4246563" cy="2420938"/>
            <a:chOff x="359" y="2092"/>
            <a:chExt cx="2675" cy="1525"/>
          </a:xfrm>
        </p:grpSpPr>
        <p:sp>
          <p:nvSpPr>
            <p:cNvPr id="28" name="Freeform 44"/>
            <p:cNvSpPr>
              <a:spLocks/>
            </p:cNvSpPr>
            <p:nvPr/>
          </p:nvSpPr>
          <p:spPr bwMode="auto">
            <a:xfrm flipH="1">
              <a:off x="849"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404041249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9219"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197642" y="4365104"/>
            <a:ext cx="4246563" cy="2420938"/>
            <a:chOff x="359" y="2092"/>
            <a:chExt cx="2675" cy="1525"/>
          </a:xfrm>
        </p:grpSpPr>
        <p:sp>
          <p:nvSpPr>
            <p:cNvPr id="28" name="Freeform 44"/>
            <p:cNvSpPr>
              <a:spLocks/>
            </p:cNvSpPr>
            <p:nvPr/>
          </p:nvSpPr>
          <p:spPr bwMode="auto">
            <a:xfrm flipH="1">
              <a:off x="1257"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226279722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10243"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197642" y="4365104"/>
            <a:ext cx="4533902" cy="2420938"/>
            <a:chOff x="359" y="2092"/>
            <a:chExt cx="2856" cy="1525"/>
          </a:xfrm>
        </p:grpSpPr>
        <p:sp>
          <p:nvSpPr>
            <p:cNvPr id="28" name="Freeform 44"/>
            <p:cNvSpPr>
              <a:spLocks/>
            </p:cNvSpPr>
            <p:nvPr/>
          </p:nvSpPr>
          <p:spPr bwMode="auto">
            <a:xfrm flipH="1">
              <a:off x="1846"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10754180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11267"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197642" y="4365104"/>
            <a:ext cx="5541969" cy="2420938"/>
            <a:chOff x="359" y="2092"/>
            <a:chExt cx="3491" cy="1525"/>
          </a:xfrm>
        </p:grpSpPr>
        <p:sp>
          <p:nvSpPr>
            <p:cNvPr id="28" name="Freeform 44"/>
            <p:cNvSpPr>
              <a:spLocks/>
            </p:cNvSpPr>
            <p:nvPr/>
          </p:nvSpPr>
          <p:spPr bwMode="auto">
            <a:xfrm flipH="1">
              <a:off x="2481"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334240447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180227"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Property of convolution——Exchangeable</a:t>
            </a:r>
            <a:endParaRPr lang="zh-CN" altLang="en-US" dirty="0">
              <a:solidFill>
                <a:srgbClr val="3366CC"/>
              </a:solidFill>
              <a:latin typeface="+mj-lt"/>
              <a:ea typeface="华文楷体" pitchFamily="2" charset="-122"/>
            </a:endParaRPr>
          </a:p>
        </p:txBody>
      </p:sp>
      <p:graphicFrame>
        <p:nvGraphicFramePr>
          <p:cNvPr id="180228" name="Object 4"/>
          <p:cNvGraphicFramePr>
            <a:graphicFrameLocks noChangeAspect="1"/>
          </p:cNvGraphicFramePr>
          <p:nvPr/>
        </p:nvGraphicFramePr>
        <p:xfrm>
          <a:off x="4748213" y="2276872"/>
          <a:ext cx="4003675" cy="533400"/>
        </p:xfrm>
        <a:graphic>
          <a:graphicData uri="http://schemas.openxmlformats.org/presentationml/2006/ole">
            <mc:AlternateContent xmlns:mc="http://schemas.openxmlformats.org/markup-compatibility/2006">
              <mc:Choice xmlns:v="urn:schemas-microsoft-com:vml" Requires="v">
                <p:oleObj spid="_x0000_s12292"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2276872"/>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1" name="Object 27"/>
          <p:cNvGraphicFramePr>
            <a:graphicFrameLocks noChangeAspect="1"/>
          </p:cNvGraphicFramePr>
          <p:nvPr/>
        </p:nvGraphicFramePr>
        <p:xfrm>
          <a:off x="2439988" y="3009900"/>
          <a:ext cx="3670300" cy="576263"/>
        </p:xfrm>
        <a:graphic>
          <a:graphicData uri="http://schemas.openxmlformats.org/presentationml/2006/ole">
            <mc:AlternateContent xmlns:mc="http://schemas.openxmlformats.org/markup-compatibility/2006">
              <mc:Choice xmlns:v="urn:schemas-microsoft-com:vml" Requires="v">
                <p:oleObj spid="_x0000_s12293" name="Equation" r:id="rId6" imgW="1637589" imgH="253890" progId="Equation.DSMT4">
                  <p:embed/>
                </p:oleObj>
              </mc:Choice>
              <mc:Fallback>
                <p:oleObj name="Equation" r:id="rId6" imgW="1637589"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9988" y="3009900"/>
                        <a:ext cx="36703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3249158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81251"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Proof</a:t>
            </a:r>
            <a:endParaRPr lang="zh-CN" altLang="en-US" dirty="0">
              <a:solidFill>
                <a:srgbClr val="3366CC"/>
              </a:solidFill>
              <a:latin typeface="+mj-lt"/>
              <a:ea typeface="华文楷体" pitchFamily="2" charset="-122"/>
            </a:endParaRPr>
          </a:p>
        </p:txBody>
      </p:sp>
      <p:graphicFrame>
        <p:nvGraphicFramePr>
          <p:cNvPr id="181254" name="Object 6"/>
          <p:cNvGraphicFramePr>
            <a:graphicFrameLocks noChangeAspect="1"/>
          </p:cNvGraphicFramePr>
          <p:nvPr/>
        </p:nvGraphicFramePr>
        <p:xfrm>
          <a:off x="5138738" y="1628800"/>
          <a:ext cx="3670300" cy="576263"/>
        </p:xfrm>
        <a:graphic>
          <a:graphicData uri="http://schemas.openxmlformats.org/presentationml/2006/ole">
            <mc:AlternateContent xmlns:mc="http://schemas.openxmlformats.org/markup-compatibility/2006">
              <mc:Choice xmlns:v="urn:schemas-microsoft-com:vml" Requires="v">
                <p:oleObj spid="_x0000_s13318" name="Equation" r:id="rId4" imgW="1637589" imgH="253890" progId="Equation.DSMT4">
                  <p:embed/>
                </p:oleObj>
              </mc:Choice>
              <mc:Fallback>
                <p:oleObj name="Equation" r:id="rId4" imgW="1637589"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738" y="1628800"/>
                        <a:ext cx="36703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55" name="Text Box 7"/>
          <p:cNvSpPr txBox="1">
            <a:spLocks noChangeArrowheads="1"/>
          </p:cNvSpPr>
          <p:nvPr/>
        </p:nvSpPr>
        <p:spPr bwMode="auto">
          <a:xfrm>
            <a:off x="1187624" y="3397606"/>
            <a:ext cx="7435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latin typeface="+mj-lt"/>
                <a:ea typeface="楷体" pitchFamily="49" charset="-122"/>
              </a:rPr>
              <a:t>Let</a:t>
            </a:r>
            <a:r>
              <a:rPr lang="zh-CN" altLang="en-US" sz="2400" dirty="0">
                <a:latin typeface="+mj-lt"/>
                <a:ea typeface="楷体" pitchFamily="49" charset="-122"/>
              </a:rPr>
              <a:t> </a:t>
            </a:r>
          </a:p>
        </p:txBody>
      </p:sp>
      <p:graphicFrame>
        <p:nvGraphicFramePr>
          <p:cNvPr id="181256" name="Object 8"/>
          <p:cNvGraphicFramePr>
            <a:graphicFrameLocks noChangeAspect="1"/>
          </p:cNvGraphicFramePr>
          <p:nvPr/>
        </p:nvGraphicFramePr>
        <p:xfrm>
          <a:off x="2627784" y="2627313"/>
          <a:ext cx="4173537" cy="679450"/>
        </p:xfrm>
        <a:graphic>
          <a:graphicData uri="http://schemas.openxmlformats.org/presentationml/2006/ole">
            <mc:AlternateContent xmlns:mc="http://schemas.openxmlformats.org/markup-compatibility/2006">
              <mc:Choice xmlns:v="urn:schemas-microsoft-com:vml" Requires="v">
                <p:oleObj spid="_x0000_s13319" name="Equation" r:id="rId6" imgW="2044700" imgH="330200" progId="Equation.DSMT4">
                  <p:embed/>
                </p:oleObj>
              </mc:Choice>
              <mc:Fallback>
                <p:oleObj name="Equation" r:id="rId6" imgW="2044700" imgH="330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2627313"/>
                        <a:ext cx="4173537"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58" name="Object 10"/>
          <p:cNvGraphicFramePr>
            <a:graphicFrameLocks noChangeAspect="1"/>
          </p:cNvGraphicFramePr>
          <p:nvPr/>
        </p:nvGraphicFramePr>
        <p:xfrm>
          <a:off x="1919288" y="3429000"/>
          <a:ext cx="4664075" cy="468313"/>
        </p:xfrm>
        <a:graphic>
          <a:graphicData uri="http://schemas.openxmlformats.org/presentationml/2006/ole">
            <mc:AlternateContent xmlns:mc="http://schemas.openxmlformats.org/markup-compatibility/2006">
              <mc:Choice xmlns:v="urn:schemas-microsoft-com:vml" Requires="v">
                <p:oleObj spid="_x0000_s13320" name="Equation" r:id="rId8" imgW="2145960" imgH="215640" progId="Equation.DSMT4">
                  <p:embed/>
                </p:oleObj>
              </mc:Choice>
              <mc:Fallback>
                <p:oleObj name="Equation" r:id="rId8" imgW="2145960" imgH="215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9288" y="3429000"/>
                        <a:ext cx="4664075"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60" name="Rectangle 12"/>
          <p:cNvSpPr>
            <a:spLocks noChangeArrowheads="1"/>
          </p:cNvSpPr>
          <p:nvPr/>
        </p:nvSpPr>
        <p:spPr bwMode="auto">
          <a:xfrm>
            <a:off x="890588" y="4119463"/>
            <a:ext cx="1261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latin typeface="+mj-lt"/>
                <a:ea typeface="楷体" pitchFamily="49" charset="-122"/>
              </a:rPr>
              <a:t>We have</a:t>
            </a:r>
            <a:endParaRPr lang="zh-CN" altLang="en-US" sz="2400" dirty="0">
              <a:latin typeface="+mj-lt"/>
              <a:ea typeface="楷体" pitchFamily="49" charset="-122"/>
            </a:endParaRPr>
          </a:p>
        </p:txBody>
      </p:sp>
      <p:sp>
        <p:nvSpPr>
          <p:cNvPr id="181262" name="Rectangle 1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atin typeface="+mj-lt"/>
            </a:endParaRPr>
          </a:p>
        </p:txBody>
      </p:sp>
      <p:graphicFrame>
        <p:nvGraphicFramePr>
          <p:cNvPr id="181261" name="Object 13"/>
          <p:cNvGraphicFramePr>
            <a:graphicFrameLocks noChangeAspect="1"/>
          </p:cNvGraphicFramePr>
          <p:nvPr/>
        </p:nvGraphicFramePr>
        <p:xfrm>
          <a:off x="1495425" y="4445992"/>
          <a:ext cx="6238875" cy="711200"/>
        </p:xfrm>
        <a:graphic>
          <a:graphicData uri="http://schemas.openxmlformats.org/presentationml/2006/ole">
            <mc:AlternateContent xmlns:mc="http://schemas.openxmlformats.org/markup-compatibility/2006">
              <mc:Choice xmlns:v="urn:schemas-microsoft-com:vml" Requires="v">
                <p:oleObj spid="_x0000_s13321" name="Equation" r:id="rId10" imgW="2921000" imgH="330200" progId="Equation.DSMT4">
                  <p:embed/>
                </p:oleObj>
              </mc:Choice>
              <mc:Fallback>
                <p:oleObj name="Equation" r:id="rId10" imgW="2921000" imgH="330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5425" y="4445992"/>
                        <a:ext cx="6238875"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5947995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ltLang="zh-CN" sz="4400" dirty="0">
                <a:solidFill>
                  <a:schemeClr val="accent1"/>
                </a:solidFill>
                <a:ea typeface="楷体" pitchFamily="49" charset="-122"/>
              </a:rPr>
              <a:t>1D convolution</a:t>
            </a:r>
            <a:endParaRPr lang="zh-CN" altLang="en-US" sz="4400" dirty="0">
              <a:solidFill>
                <a:srgbClr val="FF5050"/>
              </a:solidFill>
              <a:ea typeface="华文行楷" pitchFamily="2" charset="-122"/>
            </a:endParaRPr>
          </a:p>
        </p:txBody>
      </p:sp>
      <p:sp>
        <p:nvSpPr>
          <p:cNvPr id="182275"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Property of convolution——Distributive</a:t>
            </a:r>
            <a:endParaRPr lang="zh-CN" altLang="en-US" dirty="0">
              <a:solidFill>
                <a:srgbClr val="3366CC"/>
              </a:solidFill>
              <a:latin typeface="+mj-lt"/>
              <a:ea typeface="华文楷体" pitchFamily="2" charset="-122"/>
            </a:endParaRPr>
          </a:p>
        </p:txBody>
      </p:sp>
      <p:graphicFrame>
        <p:nvGraphicFramePr>
          <p:cNvPr id="182276" name="Object 4"/>
          <p:cNvGraphicFramePr>
            <a:graphicFrameLocks noChangeAspect="1"/>
          </p:cNvGraphicFramePr>
          <p:nvPr/>
        </p:nvGraphicFramePr>
        <p:xfrm>
          <a:off x="4748213" y="2247528"/>
          <a:ext cx="4003675" cy="533400"/>
        </p:xfrm>
        <a:graphic>
          <a:graphicData uri="http://schemas.openxmlformats.org/presentationml/2006/ole">
            <mc:AlternateContent xmlns:mc="http://schemas.openxmlformats.org/markup-compatibility/2006">
              <mc:Choice xmlns:v="urn:schemas-microsoft-com:vml" Requires="v">
                <p:oleObj spid="_x0000_s14340"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2247528"/>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77" name="Rectangle 5"/>
          <p:cNvSpPr>
            <a:spLocks noChangeArrowheads="1"/>
          </p:cNvSpPr>
          <p:nvPr/>
        </p:nvSpPr>
        <p:spPr bwMode="auto">
          <a:xfrm>
            <a:off x="0"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atin typeface="+mj-lt"/>
            </a:endParaRPr>
          </a:p>
        </p:txBody>
      </p:sp>
      <p:sp>
        <p:nvSpPr>
          <p:cNvPr id="182281" name="Rectangle 9"/>
          <p:cNvSpPr>
            <a:spLocks noChangeArrowheads="1"/>
          </p:cNvSpPr>
          <p:nvPr/>
        </p:nvSpPr>
        <p:spPr bwMode="auto">
          <a:xfrm>
            <a:off x="0"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atin typeface="+mj-lt"/>
            </a:endParaRPr>
          </a:p>
        </p:txBody>
      </p:sp>
      <p:graphicFrame>
        <p:nvGraphicFramePr>
          <p:cNvPr id="182280" name="Object 8"/>
          <p:cNvGraphicFramePr>
            <a:graphicFrameLocks noChangeAspect="1"/>
          </p:cNvGraphicFramePr>
          <p:nvPr/>
        </p:nvGraphicFramePr>
        <p:xfrm>
          <a:off x="2393950" y="3082925"/>
          <a:ext cx="4192588" cy="677863"/>
        </p:xfrm>
        <a:graphic>
          <a:graphicData uri="http://schemas.openxmlformats.org/presentationml/2006/ole">
            <mc:AlternateContent xmlns:mc="http://schemas.openxmlformats.org/markup-compatibility/2006">
              <mc:Choice xmlns:v="urn:schemas-microsoft-com:vml" Requires="v">
                <p:oleObj spid="_x0000_s14341" name="Equation" r:id="rId6" imgW="1586811" imgH="253890" progId="Equation.DSMT4">
                  <p:embed/>
                </p:oleObj>
              </mc:Choice>
              <mc:Fallback>
                <p:oleObj name="Equation" r:id="rId6" imgW="1586811"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3950" y="3082925"/>
                        <a:ext cx="4192588"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6315022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83299" name="Rectangle 3"/>
          <p:cNvSpPr>
            <a:spLocks noGrp="1" noChangeArrowheads="1"/>
          </p:cNvSpPr>
          <p:nvPr>
            <p:ph type="body" sz="half" idx="1"/>
          </p:nvPr>
        </p:nvSpPr>
        <p:spPr>
          <a:xfrm>
            <a:off x="457200" y="1600200"/>
            <a:ext cx="7972425" cy="636588"/>
          </a:xfrm>
        </p:spPr>
        <p:txBody>
          <a:bodyPr/>
          <a:lstStyle/>
          <a:p>
            <a:pPr>
              <a:buFontTx/>
              <a:buNone/>
            </a:pPr>
            <a:r>
              <a:rPr lang="en-US" altLang="zh-CN" dirty="0">
                <a:solidFill>
                  <a:srgbClr val="3366CC"/>
                </a:solidFill>
                <a:latin typeface="+mj-lt"/>
                <a:ea typeface="华文楷体" pitchFamily="2" charset="-122"/>
              </a:rPr>
              <a:t>Proof</a:t>
            </a:r>
            <a:endParaRPr lang="zh-CN" altLang="en-US" dirty="0">
              <a:solidFill>
                <a:srgbClr val="3366CC"/>
              </a:solidFill>
              <a:latin typeface="+mj-lt"/>
              <a:ea typeface="华文楷体" pitchFamily="2" charset="-122"/>
            </a:endParaRPr>
          </a:p>
        </p:txBody>
      </p:sp>
      <p:graphicFrame>
        <p:nvGraphicFramePr>
          <p:cNvPr id="183308" name="Object 12"/>
          <p:cNvGraphicFramePr>
            <a:graphicFrameLocks noGrp="1" noChangeAspect="1"/>
          </p:cNvGraphicFramePr>
          <p:nvPr>
            <p:ph sz="half" idx="2"/>
          </p:nvPr>
        </p:nvGraphicFramePr>
        <p:xfrm>
          <a:off x="5148263" y="1790080"/>
          <a:ext cx="3492500" cy="558800"/>
        </p:xfrm>
        <a:graphic>
          <a:graphicData uri="http://schemas.openxmlformats.org/presentationml/2006/ole">
            <mc:AlternateContent xmlns:mc="http://schemas.openxmlformats.org/markup-compatibility/2006">
              <mc:Choice xmlns:v="urn:schemas-microsoft-com:vml" Requires="v">
                <p:oleObj spid="_x0000_s15364" name="Equation" r:id="rId4" imgW="1586811" imgH="253890" progId="Equation.DSMT4">
                  <p:embed/>
                </p:oleObj>
              </mc:Choice>
              <mc:Fallback>
                <p:oleObj name="Equation" r:id="rId4" imgW="1586811"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790080"/>
                        <a:ext cx="34925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3310" name="Object 14"/>
          <p:cNvGraphicFramePr>
            <a:graphicFrameLocks noChangeAspect="1"/>
          </p:cNvGraphicFramePr>
          <p:nvPr/>
        </p:nvGraphicFramePr>
        <p:xfrm>
          <a:off x="944563" y="2919413"/>
          <a:ext cx="7343775" cy="2046287"/>
        </p:xfrm>
        <a:graphic>
          <a:graphicData uri="http://schemas.openxmlformats.org/presentationml/2006/ole">
            <mc:AlternateContent xmlns:mc="http://schemas.openxmlformats.org/markup-compatibility/2006">
              <mc:Choice xmlns:v="urn:schemas-microsoft-com:vml" Requires="v">
                <p:oleObj spid="_x0000_s15365" name="Equation" r:id="rId6" imgW="3251200" imgH="901700" progId="Equation.DSMT4">
                  <p:embed/>
                </p:oleObj>
              </mc:Choice>
              <mc:Fallback>
                <p:oleObj name="Equation" r:id="rId6" imgW="3251200" imgH="901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563" y="2919413"/>
                        <a:ext cx="7343775" cy="2046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518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85347"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Property of convolution——Associative</a:t>
            </a:r>
            <a:endParaRPr lang="zh-CN" altLang="en-US" dirty="0">
              <a:solidFill>
                <a:srgbClr val="3366CC"/>
              </a:solidFill>
              <a:latin typeface="+mj-lt"/>
              <a:ea typeface="华文楷体" pitchFamily="2" charset="-122"/>
            </a:endParaRPr>
          </a:p>
        </p:txBody>
      </p:sp>
      <p:graphicFrame>
        <p:nvGraphicFramePr>
          <p:cNvPr id="185348" name="Object 4"/>
          <p:cNvGraphicFramePr>
            <a:graphicFrameLocks noChangeAspect="1"/>
          </p:cNvGraphicFramePr>
          <p:nvPr/>
        </p:nvGraphicFramePr>
        <p:xfrm>
          <a:off x="4748213" y="2247528"/>
          <a:ext cx="4003675" cy="533400"/>
        </p:xfrm>
        <a:graphic>
          <a:graphicData uri="http://schemas.openxmlformats.org/presentationml/2006/ole">
            <mc:AlternateContent xmlns:mc="http://schemas.openxmlformats.org/markup-compatibility/2006">
              <mc:Choice xmlns:v="urn:schemas-microsoft-com:vml" Requires="v">
                <p:oleObj spid="_x0000_s16388"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2247528"/>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2" name="Object 8"/>
          <p:cNvGraphicFramePr>
            <a:graphicFrameLocks noChangeAspect="1"/>
          </p:cNvGraphicFramePr>
          <p:nvPr/>
        </p:nvGraphicFramePr>
        <p:xfrm>
          <a:off x="2393950" y="3184525"/>
          <a:ext cx="4232275" cy="752475"/>
        </p:xfrm>
        <a:graphic>
          <a:graphicData uri="http://schemas.openxmlformats.org/presentationml/2006/ole">
            <mc:AlternateContent xmlns:mc="http://schemas.openxmlformats.org/markup-compatibility/2006">
              <mc:Choice xmlns:v="urn:schemas-microsoft-com:vml" Requires="v">
                <p:oleObj spid="_x0000_s16389" name="Equation" r:id="rId6" imgW="1447172" imgH="253890" progId="Equation.DSMT4">
                  <p:embed/>
                </p:oleObj>
              </mc:Choice>
              <mc:Fallback>
                <p:oleObj name="Equation" r:id="rId6" imgW="1447172"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3950" y="3184525"/>
                        <a:ext cx="4232275"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3248033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altLang="zh-CN" sz="4400" dirty="0">
                <a:solidFill>
                  <a:schemeClr val="accent1"/>
                </a:solidFill>
                <a:ea typeface="楷体" pitchFamily="49" charset="-122"/>
              </a:rPr>
              <a:t>1D convolution</a:t>
            </a:r>
            <a:endParaRPr lang="zh-CN" altLang="en-US" sz="4400" dirty="0">
              <a:solidFill>
                <a:schemeClr val="accent1"/>
              </a:solidFill>
              <a:ea typeface="楷体" pitchFamily="49" charset="-122"/>
            </a:endParaRPr>
          </a:p>
        </p:txBody>
      </p:sp>
      <p:sp>
        <p:nvSpPr>
          <p:cNvPr id="187395"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Discrete 1D convolution——</a:t>
            </a:r>
            <a:endParaRPr lang="zh-CN" altLang="en-US" dirty="0">
              <a:solidFill>
                <a:srgbClr val="3366CC"/>
              </a:solidFill>
              <a:latin typeface="+mj-lt"/>
              <a:ea typeface="华文楷体" pitchFamily="2" charset="-122"/>
            </a:endParaRPr>
          </a:p>
        </p:txBody>
      </p:sp>
      <mc:AlternateContent xmlns:mc="http://schemas.openxmlformats.org/markup-compatibility/2006" xmlns:a14="http://schemas.microsoft.com/office/drawing/2010/main">
        <mc:Choice Requires="a14">
          <p:sp>
            <p:nvSpPr>
              <p:cNvPr id="187398" name="Text Box 6"/>
              <p:cNvSpPr txBox="1">
                <a:spLocks noChangeArrowheads="1"/>
              </p:cNvSpPr>
              <p:nvPr/>
            </p:nvSpPr>
            <p:spPr bwMode="auto">
              <a:xfrm>
                <a:off x="1389063" y="2271713"/>
                <a:ext cx="6726237"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400" dirty="0">
                    <a:latin typeface="+mj-lt"/>
                  </a:rPr>
                  <a:t>       For a discrete sequence, the integral can be treated as summing up problem. </a:t>
                </a:r>
                <a:endParaRPr lang="zh-CN" altLang="en-US" sz="2400" dirty="0">
                  <a:latin typeface="+mj-lt"/>
                  <a:ea typeface="华文仿宋" pitchFamily="2" charset="-122"/>
                </a:endParaRPr>
              </a:p>
              <a:p>
                <a:r>
                  <a:rPr lang="zh-CN" altLang="en-US" sz="2400" dirty="0">
                    <a:latin typeface="+mj-lt"/>
                    <a:ea typeface="华文仿宋" pitchFamily="2" charset="-122"/>
                  </a:rPr>
                  <a:t>       </a:t>
                </a:r>
                <a:r>
                  <a:rPr lang="en-US" altLang="zh-CN" sz="2400" dirty="0">
                    <a:latin typeface="+mj-lt"/>
                    <a:ea typeface="华文仿宋" pitchFamily="2" charset="-122"/>
                  </a:rPr>
                  <a:t>For </a:t>
                </a:r>
                <a14:m>
                  <m:oMath xmlns:m="http://schemas.openxmlformats.org/officeDocument/2006/math">
                    <m:r>
                      <a:rPr lang="en-US" altLang="zh-CN" sz="2400" b="0" i="1" smtClean="0">
                        <a:latin typeface="Cambria Math"/>
                        <a:ea typeface="华文仿宋" pitchFamily="2" charset="-122"/>
                      </a:rPr>
                      <m:t>𝑓</m:t>
                    </m:r>
                    <m:r>
                      <a:rPr lang="en-US" altLang="zh-CN" sz="2400" b="0" i="1" smtClean="0">
                        <a:latin typeface="Cambria Math"/>
                        <a:ea typeface="华文仿宋" pitchFamily="2" charset="-122"/>
                      </a:rPr>
                      <m:t>(</m:t>
                    </m:r>
                    <m:r>
                      <a:rPr lang="en-US" altLang="zh-CN" sz="2400" b="0" i="1" smtClean="0">
                        <a:latin typeface="Cambria Math"/>
                        <a:ea typeface="华文仿宋" pitchFamily="2" charset="-122"/>
                      </a:rPr>
                      <m:t>𝑥</m:t>
                    </m:r>
                    <m:r>
                      <a:rPr lang="en-US" altLang="zh-CN" sz="2400" b="0" i="1" smtClean="0">
                        <a:latin typeface="Cambria Math"/>
                        <a:ea typeface="华文仿宋" pitchFamily="2" charset="-122"/>
                      </a:rPr>
                      <m:t>)</m:t>
                    </m:r>
                  </m:oMath>
                </a14:m>
                <a:r>
                  <a:rPr lang="zh-CN" altLang="en-US" sz="2400" dirty="0">
                    <a:latin typeface="+mj-lt"/>
                    <a:ea typeface="华文仿宋" pitchFamily="2" charset="-122"/>
                  </a:rPr>
                  <a:t> </a:t>
                </a:r>
                <a:r>
                  <a:rPr lang="en-US" altLang="zh-CN" sz="2400" dirty="0">
                    <a:latin typeface="+mj-lt"/>
                    <a:ea typeface="华文仿宋" pitchFamily="2" charset="-122"/>
                  </a:rPr>
                  <a:t>and </a:t>
                </a:r>
                <a14:m>
                  <m:oMath xmlns:m="http://schemas.openxmlformats.org/officeDocument/2006/math">
                    <m:r>
                      <a:rPr lang="en-US" altLang="zh-CN" sz="2400" b="0" i="1" smtClean="0">
                        <a:latin typeface="Cambria Math"/>
                        <a:ea typeface="华文仿宋" pitchFamily="2" charset="-122"/>
                      </a:rPr>
                      <m:t>h</m:t>
                    </m:r>
                    <m:r>
                      <a:rPr lang="en-US" altLang="zh-CN" sz="2400" b="0" i="1" smtClean="0">
                        <a:latin typeface="Cambria Math"/>
                        <a:ea typeface="华文仿宋" pitchFamily="2" charset="-122"/>
                      </a:rPr>
                      <m:t>(</m:t>
                    </m:r>
                    <m:r>
                      <a:rPr lang="en-US" altLang="zh-CN" sz="2400" b="0" i="1" smtClean="0">
                        <a:latin typeface="Cambria Math"/>
                        <a:ea typeface="华文仿宋" pitchFamily="2" charset="-122"/>
                      </a:rPr>
                      <m:t>𝑥</m:t>
                    </m:r>
                    <m:r>
                      <a:rPr lang="en-US" altLang="zh-CN" sz="2400" b="0" i="1" smtClean="0">
                        <a:latin typeface="Cambria Math"/>
                        <a:ea typeface="华文仿宋" pitchFamily="2" charset="-122"/>
                      </a:rPr>
                      <m:t>)</m:t>
                    </m:r>
                  </m:oMath>
                </a14:m>
                <a:r>
                  <a:rPr lang="zh-CN" altLang="en-US" sz="2400" dirty="0">
                    <a:latin typeface="+mj-lt"/>
                    <a:ea typeface="华文仿宋" pitchFamily="2" charset="-122"/>
                  </a:rPr>
                  <a:t> </a:t>
                </a:r>
                <a:r>
                  <a:rPr lang="en-US" altLang="zh-CN" sz="2400" dirty="0">
                    <a:latin typeface="+mj-lt"/>
                    <a:ea typeface="华文仿宋" pitchFamily="2" charset="-122"/>
                  </a:rPr>
                  <a:t>whose lengths are </a:t>
                </a:r>
                <a14:m>
                  <m:oMath xmlns:m="http://schemas.openxmlformats.org/officeDocument/2006/math">
                    <m:r>
                      <a:rPr lang="en-US" altLang="zh-CN" sz="2400" b="0" i="1" smtClean="0">
                        <a:latin typeface="Cambria Math"/>
                        <a:ea typeface="华文仿宋" pitchFamily="2" charset="-122"/>
                      </a:rPr>
                      <m:t>𝑀</m:t>
                    </m:r>
                  </m:oMath>
                </a14:m>
                <a:r>
                  <a:rPr lang="en-US" altLang="zh-CN" sz="2400" dirty="0">
                    <a:latin typeface="+mj-lt"/>
                    <a:ea typeface="华文仿宋" pitchFamily="2" charset="-122"/>
                  </a:rPr>
                  <a:t>, their convolution is</a:t>
                </a:r>
                <a:r>
                  <a:rPr lang="zh-CN" altLang="en-US" sz="2400" dirty="0">
                    <a:latin typeface="+mj-lt"/>
                    <a:ea typeface="华文仿宋" pitchFamily="2" charset="-122"/>
                  </a:rPr>
                  <a:t>：</a:t>
                </a:r>
              </a:p>
            </p:txBody>
          </p:sp>
        </mc:Choice>
        <mc:Fallback xmlns="">
          <p:sp>
            <p:nvSpPr>
              <p:cNvPr id="187398" name="Text Box 6"/>
              <p:cNvSpPr txBox="1">
                <a:spLocks noRot="1" noChangeAspect="1" noMove="1" noResize="1" noEditPoints="1" noAdjustHandles="1" noChangeArrowheads="1" noChangeShapeType="1" noTextEdit="1"/>
              </p:cNvSpPr>
              <p:nvPr/>
            </p:nvSpPr>
            <p:spPr bwMode="auto">
              <a:xfrm>
                <a:off x="1389063" y="2271713"/>
                <a:ext cx="6726237" cy="1569660"/>
              </a:xfrm>
              <a:prstGeom prst="rect">
                <a:avLst/>
              </a:prstGeom>
              <a:blipFill rotWithShape="0">
                <a:blip r:embed="rId4"/>
                <a:stretch>
                  <a:fillRect l="-1451" t="-3113"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87400" name="Rectangle 8"/>
          <p:cNvSpPr>
            <a:spLocks noChangeArrowheads="1"/>
          </p:cNvSpPr>
          <p:nvPr/>
        </p:nvSpPr>
        <p:spPr bwMode="auto">
          <a:xfrm>
            <a:off x="0"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atin typeface="+mj-lt"/>
            </a:endParaRPr>
          </a:p>
        </p:txBody>
      </p:sp>
      <p:graphicFrame>
        <p:nvGraphicFramePr>
          <p:cNvPr id="187399" name="Object 7"/>
          <p:cNvGraphicFramePr>
            <a:graphicFrameLocks noChangeAspect="1"/>
          </p:cNvGraphicFramePr>
          <p:nvPr/>
        </p:nvGraphicFramePr>
        <p:xfrm>
          <a:off x="1989138" y="4273550"/>
          <a:ext cx="5503862" cy="920750"/>
        </p:xfrm>
        <a:graphic>
          <a:graphicData uri="http://schemas.openxmlformats.org/presentationml/2006/ole">
            <mc:AlternateContent xmlns:mc="http://schemas.openxmlformats.org/markup-compatibility/2006">
              <mc:Choice xmlns:v="urn:schemas-microsoft-com:vml" Requires="v">
                <p:oleObj spid="_x0000_s17411" name="Equation" r:id="rId5" imgW="2565400" imgH="431800" progId="Equation.DSMT4">
                  <p:embed/>
                </p:oleObj>
              </mc:Choice>
              <mc:Fallback>
                <p:oleObj name="Equation" r:id="rId5" imgW="25654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138" y="4273550"/>
                        <a:ext cx="5503862"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890603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 name="Example-morph based on feature points"/>
          <p:cNvSpPr txBox="1">
            <a:spLocks noGrp="1"/>
          </p:cNvSpPr>
          <p:nvPr>
            <p:ph type="title"/>
          </p:nvPr>
        </p:nvSpPr>
        <p:spPr>
          <a:prstGeom prst="rect">
            <a:avLst/>
          </a:prstGeom>
        </p:spPr>
        <p:txBody>
          <a:bodyPr>
            <a:normAutofit fontScale="90000"/>
          </a:bodyPr>
          <a:lstStyle>
            <a:lvl1pPr>
              <a:defRPr sz="4000"/>
            </a:lvl1pPr>
          </a:lstStyle>
          <a:p>
            <a:r>
              <a:t>Example-morph based on feature points</a:t>
            </a:r>
          </a:p>
        </p:txBody>
      </p:sp>
      <p:sp>
        <p:nvSpPr>
          <p:cNvPr id="1285" name="Define the corresponding feature points between two images."/>
          <p:cNvSpPr txBox="1">
            <a:spLocks noGrp="1"/>
          </p:cNvSpPr>
          <p:nvPr>
            <p:ph type="body" idx="1"/>
          </p:nvPr>
        </p:nvSpPr>
        <p:spPr>
          <a:xfrm>
            <a:off x="457200" y="1395678"/>
            <a:ext cx="8229600" cy="4625610"/>
          </a:xfrm>
          <a:prstGeom prst="rect">
            <a:avLst/>
          </a:prstGeom>
        </p:spPr>
        <p:txBody>
          <a:bodyPr/>
          <a:lstStyle/>
          <a:p>
            <a:r>
              <a:t>Define the corresponding feature points between two images.</a:t>
            </a:r>
          </a:p>
        </p:txBody>
      </p:sp>
      <p:grpSp>
        <p:nvGrpSpPr>
          <p:cNvPr id="1305" name="成组"/>
          <p:cNvGrpSpPr/>
          <p:nvPr/>
        </p:nvGrpSpPr>
        <p:grpSpPr>
          <a:xfrm>
            <a:off x="609600" y="2493168"/>
            <a:ext cx="3429794" cy="5087145"/>
            <a:chOff x="0" y="0"/>
            <a:chExt cx="3429793" cy="5087143"/>
          </a:xfrm>
        </p:grpSpPr>
        <p:pic>
          <p:nvPicPr>
            <p:cNvPr id="1286" name="image69.jpeg" descr="image69.jpeg"/>
            <p:cNvPicPr>
              <a:picLocks noChangeAspect="1"/>
            </p:cNvPicPr>
            <p:nvPr/>
          </p:nvPicPr>
          <p:blipFill>
            <a:blip r:embed="rId2"/>
            <a:stretch>
              <a:fillRect/>
            </a:stretch>
          </p:blipFill>
          <p:spPr>
            <a:xfrm>
              <a:off x="0" y="0"/>
              <a:ext cx="3028950" cy="4318000"/>
            </a:xfrm>
            <a:prstGeom prst="rect">
              <a:avLst/>
            </a:prstGeom>
            <a:ln w="12700" cap="flat">
              <a:noFill/>
              <a:miter lim="400000"/>
              <a:headEnd/>
              <a:tailEnd/>
            </a:ln>
            <a:effectLst/>
          </p:spPr>
        </p:pic>
        <p:grpSp>
          <p:nvGrpSpPr>
            <p:cNvPr id="1289" name="成组"/>
            <p:cNvGrpSpPr/>
            <p:nvPr/>
          </p:nvGrpSpPr>
          <p:grpSpPr>
            <a:xfrm>
              <a:off x="1439862" y="3095625"/>
              <a:ext cx="1342232" cy="1342231"/>
              <a:chOff x="17573" y="43338"/>
              <a:chExt cx="1342230" cy="1342231"/>
            </a:xfrm>
          </p:grpSpPr>
          <p:sp>
            <p:nvSpPr>
              <p:cNvPr id="1287"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88" name="1"/>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1</a:t>
                </a:r>
              </a:p>
            </p:txBody>
          </p:sp>
        </p:grpSp>
        <p:grpSp>
          <p:nvGrpSpPr>
            <p:cNvPr id="1292" name="成组"/>
            <p:cNvGrpSpPr/>
            <p:nvPr/>
          </p:nvGrpSpPr>
          <p:grpSpPr>
            <a:xfrm>
              <a:off x="1008062" y="2447925"/>
              <a:ext cx="1342232" cy="1342231"/>
              <a:chOff x="17573" y="43338"/>
              <a:chExt cx="1342231" cy="1342231"/>
            </a:xfrm>
          </p:grpSpPr>
          <p:sp>
            <p:nvSpPr>
              <p:cNvPr id="1290"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91" name="2"/>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2</a:t>
                </a:r>
              </a:p>
            </p:txBody>
          </p:sp>
        </p:grpSp>
        <p:grpSp>
          <p:nvGrpSpPr>
            <p:cNvPr id="1295" name="成组"/>
            <p:cNvGrpSpPr/>
            <p:nvPr/>
          </p:nvGrpSpPr>
          <p:grpSpPr>
            <a:xfrm>
              <a:off x="1223962" y="1368425"/>
              <a:ext cx="1342232" cy="1342231"/>
              <a:chOff x="17573" y="43338"/>
              <a:chExt cx="1342231" cy="1342231"/>
            </a:xfrm>
          </p:grpSpPr>
          <p:sp>
            <p:nvSpPr>
              <p:cNvPr id="1293"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94" name="3"/>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3</a:t>
                </a:r>
              </a:p>
            </p:txBody>
          </p:sp>
        </p:grpSp>
        <p:grpSp>
          <p:nvGrpSpPr>
            <p:cNvPr id="1298" name="成组"/>
            <p:cNvGrpSpPr/>
            <p:nvPr/>
          </p:nvGrpSpPr>
          <p:grpSpPr>
            <a:xfrm>
              <a:off x="2087562" y="2376487"/>
              <a:ext cx="1342232" cy="1342232"/>
              <a:chOff x="17573" y="43338"/>
              <a:chExt cx="1342231" cy="1342231"/>
            </a:xfrm>
          </p:grpSpPr>
          <p:sp>
            <p:nvSpPr>
              <p:cNvPr id="1296"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97" name="4"/>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4</a:t>
                </a:r>
              </a:p>
            </p:txBody>
          </p:sp>
        </p:grpSp>
        <p:grpSp>
          <p:nvGrpSpPr>
            <p:cNvPr id="1301" name="成组"/>
            <p:cNvGrpSpPr/>
            <p:nvPr/>
          </p:nvGrpSpPr>
          <p:grpSpPr>
            <a:xfrm>
              <a:off x="1366837" y="3744912"/>
              <a:ext cx="1342232" cy="1342232"/>
              <a:chOff x="17573" y="43338"/>
              <a:chExt cx="1342231" cy="1342231"/>
            </a:xfrm>
          </p:grpSpPr>
          <p:sp>
            <p:nvSpPr>
              <p:cNvPr id="1299"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00" name="6"/>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6</a:t>
                </a:r>
              </a:p>
            </p:txBody>
          </p:sp>
        </p:grpSp>
        <p:grpSp>
          <p:nvGrpSpPr>
            <p:cNvPr id="1304" name="成组"/>
            <p:cNvGrpSpPr/>
            <p:nvPr/>
          </p:nvGrpSpPr>
          <p:grpSpPr>
            <a:xfrm>
              <a:off x="1800224" y="3527425"/>
              <a:ext cx="1342232" cy="1342232"/>
              <a:chOff x="17573" y="43338"/>
              <a:chExt cx="1342231" cy="1342231"/>
            </a:xfrm>
          </p:grpSpPr>
          <p:sp>
            <p:nvSpPr>
              <p:cNvPr id="1302"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03" name="5"/>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5</a:t>
                </a:r>
              </a:p>
            </p:txBody>
          </p:sp>
        </p:grpSp>
      </p:grpSp>
      <p:grpSp>
        <p:nvGrpSpPr>
          <p:cNvPr id="1325" name="成组"/>
          <p:cNvGrpSpPr/>
          <p:nvPr/>
        </p:nvGrpSpPr>
        <p:grpSpPr>
          <a:xfrm>
            <a:off x="5617882" y="2491581"/>
            <a:ext cx="4007646" cy="4847467"/>
            <a:chOff x="0" y="0"/>
            <a:chExt cx="4007644" cy="4847465"/>
          </a:xfrm>
        </p:grpSpPr>
        <p:pic>
          <p:nvPicPr>
            <p:cNvPr id="1306" name="image70.jpeg" descr="image70.jpeg"/>
            <p:cNvPicPr>
              <a:picLocks noChangeAspect="1"/>
            </p:cNvPicPr>
            <p:nvPr/>
          </p:nvPicPr>
          <p:blipFill>
            <a:blip r:embed="rId3"/>
            <a:stretch>
              <a:fillRect/>
            </a:stretch>
          </p:blipFill>
          <p:spPr>
            <a:xfrm>
              <a:off x="-1" y="0"/>
              <a:ext cx="3043240" cy="4319588"/>
            </a:xfrm>
            <a:prstGeom prst="rect">
              <a:avLst/>
            </a:prstGeom>
            <a:ln w="12700" cap="flat">
              <a:noFill/>
              <a:miter lim="400000"/>
              <a:headEnd/>
              <a:tailEnd/>
            </a:ln>
            <a:effectLst/>
          </p:spPr>
        </p:pic>
        <p:grpSp>
          <p:nvGrpSpPr>
            <p:cNvPr id="1309" name="成组"/>
            <p:cNvGrpSpPr/>
            <p:nvPr/>
          </p:nvGrpSpPr>
          <p:grpSpPr>
            <a:xfrm>
              <a:off x="1584325" y="3279138"/>
              <a:ext cx="1342232" cy="1344788"/>
              <a:chOff x="17573" y="40782"/>
              <a:chExt cx="1342230" cy="1344787"/>
            </a:xfrm>
          </p:grpSpPr>
          <p:sp>
            <p:nvSpPr>
              <p:cNvPr id="1307"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08" name="1"/>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1</a:t>
                </a:r>
              </a:p>
            </p:txBody>
          </p:sp>
        </p:grpSp>
        <p:grpSp>
          <p:nvGrpSpPr>
            <p:cNvPr id="1312" name="成组"/>
            <p:cNvGrpSpPr/>
            <p:nvPr/>
          </p:nvGrpSpPr>
          <p:grpSpPr>
            <a:xfrm>
              <a:off x="144462" y="1638747"/>
              <a:ext cx="1342232" cy="1344788"/>
              <a:chOff x="17573" y="40782"/>
              <a:chExt cx="1342231" cy="1344787"/>
            </a:xfrm>
          </p:grpSpPr>
          <p:sp>
            <p:nvSpPr>
              <p:cNvPr id="1310"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11" name="2"/>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2</a:t>
                </a:r>
              </a:p>
            </p:txBody>
          </p:sp>
        </p:grpSp>
        <p:grpSp>
          <p:nvGrpSpPr>
            <p:cNvPr id="1315" name="成组"/>
            <p:cNvGrpSpPr/>
            <p:nvPr/>
          </p:nvGrpSpPr>
          <p:grpSpPr>
            <a:xfrm>
              <a:off x="1368425" y="1117701"/>
              <a:ext cx="1342232" cy="1344788"/>
              <a:chOff x="17573" y="40782"/>
              <a:chExt cx="1342231" cy="1344787"/>
            </a:xfrm>
          </p:grpSpPr>
          <p:sp>
            <p:nvSpPr>
              <p:cNvPr id="1313"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14" name="3"/>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3</a:t>
                </a:r>
              </a:p>
            </p:txBody>
          </p:sp>
        </p:grpSp>
        <p:grpSp>
          <p:nvGrpSpPr>
            <p:cNvPr id="1318" name="成组"/>
            <p:cNvGrpSpPr/>
            <p:nvPr/>
          </p:nvGrpSpPr>
          <p:grpSpPr>
            <a:xfrm>
              <a:off x="2665413" y="1714356"/>
              <a:ext cx="1342232" cy="1344788"/>
              <a:chOff x="17573" y="40782"/>
              <a:chExt cx="1342231" cy="1344787"/>
            </a:xfrm>
          </p:grpSpPr>
          <p:sp>
            <p:nvSpPr>
              <p:cNvPr id="1316"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17" name="4"/>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4</a:t>
                </a:r>
              </a:p>
            </p:txBody>
          </p:sp>
        </p:grpSp>
        <p:grpSp>
          <p:nvGrpSpPr>
            <p:cNvPr id="1321" name="成组"/>
            <p:cNvGrpSpPr/>
            <p:nvPr/>
          </p:nvGrpSpPr>
          <p:grpSpPr>
            <a:xfrm>
              <a:off x="1944687" y="3502678"/>
              <a:ext cx="1342232" cy="1344788"/>
              <a:chOff x="17573" y="40782"/>
              <a:chExt cx="1342231" cy="1344787"/>
            </a:xfrm>
          </p:grpSpPr>
          <p:sp>
            <p:nvSpPr>
              <p:cNvPr id="1319"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20" name="5"/>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5</a:t>
                </a:r>
              </a:p>
            </p:txBody>
          </p:sp>
        </p:grpSp>
        <p:grpSp>
          <p:nvGrpSpPr>
            <p:cNvPr id="1324" name="成组"/>
            <p:cNvGrpSpPr/>
            <p:nvPr/>
          </p:nvGrpSpPr>
          <p:grpSpPr>
            <a:xfrm>
              <a:off x="1296987" y="3502678"/>
              <a:ext cx="1342232" cy="1344788"/>
              <a:chOff x="17573" y="40782"/>
              <a:chExt cx="1342231" cy="1344787"/>
            </a:xfrm>
          </p:grpSpPr>
          <p:sp>
            <p:nvSpPr>
              <p:cNvPr id="1322"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23" name="6"/>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6</a:t>
                </a:r>
              </a:p>
            </p:txBody>
          </p:sp>
        </p:grpSp>
      </p:grpSp>
      <p:sp>
        <p:nvSpPr>
          <p:cNvPr id="1326" name="线条"/>
          <p:cNvSpPr/>
          <p:nvPr/>
        </p:nvSpPr>
        <p:spPr>
          <a:xfrm flipH="1" flipV="1">
            <a:off x="1619250" y="4581525"/>
            <a:ext cx="288926" cy="503239"/>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27" name="线条"/>
          <p:cNvSpPr/>
          <p:nvPr/>
        </p:nvSpPr>
        <p:spPr>
          <a:xfrm flipH="1">
            <a:off x="2339975" y="4437062"/>
            <a:ext cx="288926" cy="1079501"/>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28" name="线条"/>
          <p:cNvSpPr/>
          <p:nvPr/>
        </p:nvSpPr>
        <p:spPr>
          <a:xfrm>
            <a:off x="1836738" y="3500437"/>
            <a:ext cx="719137" cy="865188"/>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29" name="线条"/>
          <p:cNvSpPr/>
          <p:nvPr/>
        </p:nvSpPr>
        <p:spPr>
          <a:xfrm flipV="1">
            <a:off x="1476374" y="3500437"/>
            <a:ext cx="287340" cy="936626"/>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0" name="线条"/>
          <p:cNvSpPr/>
          <p:nvPr/>
        </p:nvSpPr>
        <p:spPr>
          <a:xfrm flipH="1">
            <a:off x="1979613" y="5589587"/>
            <a:ext cx="288926" cy="144463"/>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1" name="线条"/>
          <p:cNvSpPr/>
          <p:nvPr/>
        </p:nvSpPr>
        <p:spPr>
          <a:xfrm flipH="1" flipV="1">
            <a:off x="5867400" y="3716337"/>
            <a:ext cx="1370014" cy="1584326"/>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2" name="线条"/>
          <p:cNvSpPr/>
          <p:nvPr/>
        </p:nvSpPr>
        <p:spPr>
          <a:xfrm flipH="1">
            <a:off x="7092949" y="5516562"/>
            <a:ext cx="576264" cy="73026"/>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3" name="线条"/>
          <p:cNvSpPr/>
          <p:nvPr/>
        </p:nvSpPr>
        <p:spPr>
          <a:xfrm flipH="1">
            <a:off x="7740649" y="3787775"/>
            <a:ext cx="649289" cy="1728789"/>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4" name="线条"/>
          <p:cNvSpPr/>
          <p:nvPr/>
        </p:nvSpPr>
        <p:spPr>
          <a:xfrm>
            <a:off x="7165974" y="3140075"/>
            <a:ext cx="1150939" cy="576264"/>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5" name="线条"/>
          <p:cNvSpPr/>
          <p:nvPr/>
        </p:nvSpPr>
        <p:spPr>
          <a:xfrm flipV="1">
            <a:off x="5868987" y="3141663"/>
            <a:ext cx="1150938" cy="503238"/>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121941661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88419"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Example</a:t>
            </a:r>
            <a:endParaRPr lang="zh-CN" altLang="en-US" dirty="0">
              <a:solidFill>
                <a:srgbClr val="3366CC"/>
              </a:solidFill>
              <a:latin typeface="+mj-lt"/>
              <a:ea typeface="华文楷体" pitchFamily="2" charset="-122"/>
            </a:endParaRPr>
          </a:p>
        </p:txBody>
      </p:sp>
      <p:graphicFrame>
        <p:nvGraphicFramePr>
          <p:cNvPr id="188422" name="Object 6"/>
          <p:cNvGraphicFramePr>
            <a:graphicFrameLocks noChangeAspect="1"/>
          </p:cNvGraphicFramePr>
          <p:nvPr/>
        </p:nvGraphicFramePr>
        <p:xfrm>
          <a:off x="4361755" y="5912122"/>
          <a:ext cx="4530725" cy="757238"/>
        </p:xfrm>
        <a:graphic>
          <a:graphicData uri="http://schemas.openxmlformats.org/presentationml/2006/ole">
            <mc:AlternateContent xmlns:mc="http://schemas.openxmlformats.org/markup-compatibility/2006">
              <mc:Choice xmlns:v="urn:schemas-microsoft-com:vml" Requires="v">
                <p:oleObj spid="_x0000_s18435" name="Equation" r:id="rId4" imgW="2565400" imgH="431800" progId="Equation.DSMT4">
                  <p:embed/>
                </p:oleObj>
              </mc:Choice>
              <mc:Fallback>
                <p:oleObj name="Equation" r:id="rId4" imgW="2565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1755" y="5912122"/>
                        <a:ext cx="4530725" cy="757238"/>
                      </a:xfrm>
                      <a:prstGeom prst="rect">
                        <a:avLst/>
                      </a:prstGeom>
                      <a:noFill/>
                      <a:ln>
                        <a:solidFill>
                          <a:srgbClr val="0000CC"/>
                        </a:solidFill>
                      </a:ln>
                    </p:spPr>
                  </p:pic>
                </p:oleObj>
              </mc:Fallback>
            </mc:AlternateContent>
          </a:graphicData>
        </a:graphic>
      </p:graphicFrame>
      <p:grpSp>
        <p:nvGrpSpPr>
          <p:cNvPr id="188472" name="Group 56"/>
          <p:cNvGrpSpPr>
            <a:grpSpLocks/>
          </p:cNvGrpSpPr>
          <p:nvPr/>
        </p:nvGrpSpPr>
        <p:grpSpPr bwMode="auto">
          <a:xfrm>
            <a:off x="423863" y="2193925"/>
            <a:ext cx="3040062" cy="2516188"/>
            <a:chOff x="267" y="1382"/>
            <a:chExt cx="1915" cy="1585"/>
          </a:xfrm>
        </p:grpSpPr>
        <p:sp>
          <p:nvSpPr>
            <p:cNvPr id="188424" name="Line 8"/>
            <p:cNvSpPr>
              <a:spLocks noChangeShapeType="1"/>
            </p:cNvSpPr>
            <p:nvPr/>
          </p:nvSpPr>
          <p:spPr bwMode="auto">
            <a:xfrm>
              <a:off x="675" y="2466"/>
              <a:ext cx="1330" cy="5"/>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5" name="Line 9"/>
            <p:cNvSpPr>
              <a:spLocks noChangeShapeType="1"/>
            </p:cNvSpPr>
            <p:nvPr/>
          </p:nvSpPr>
          <p:spPr bwMode="auto">
            <a:xfrm flipV="1">
              <a:off x="675" y="1515"/>
              <a:ext cx="0" cy="95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6" name="Line 10"/>
            <p:cNvSpPr>
              <a:spLocks noChangeShapeType="1"/>
            </p:cNvSpPr>
            <p:nvPr/>
          </p:nvSpPr>
          <p:spPr bwMode="auto">
            <a:xfrm>
              <a:off x="691" y="1732"/>
              <a:ext cx="70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7" name="Line 11"/>
            <p:cNvSpPr>
              <a:spLocks noChangeShapeType="1"/>
            </p:cNvSpPr>
            <p:nvPr/>
          </p:nvSpPr>
          <p:spPr bwMode="auto">
            <a:xfrm>
              <a:off x="1399" y="1732"/>
              <a:ext cx="0" cy="72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8" name="Line 12"/>
            <p:cNvSpPr>
              <a:spLocks noChangeShapeType="1"/>
            </p:cNvSpPr>
            <p:nvPr/>
          </p:nvSpPr>
          <p:spPr bwMode="auto">
            <a:xfrm>
              <a:off x="1399" y="2457"/>
              <a:ext cx="24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9" name="Line 13"/>
            <p:cNvSpPr>
              <a:spLocks noChangeShapeType="1"/>
            </p:cNvSpPr>
            <p:nvPr/>
          </p:nvSpPr>
          <p:spPr bwMode="auto">
            <a:xfrm>
              <a:off x="933" y="2457"/>
              <a:ext cx="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30" name="Line 14"/>
            <p:cNvSpPr>
              <a:spLocks noChangeShapeType="1"/>
            </p:cNvSpPr>
            <p:nvPr/>
          </p:nvSpPr>
          <p:spPr bwMode="auto">
            <a:xfrm>
              <a:off x="1158" y="2457"/>
              <a:ext cx="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31" name="Line 15"/>
            <p:cNvSpPr>
              <a:spLocks noChangeShapeType="1"/>
            </p:cNvSpPr>
            <p:nvPr/>
          </p:nvSpPr>
          <p:spPr bwMode="auto">
            <a:xfrm>
              <a:off x="1399" y="2457"/>
              <a:ext cx="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32" name="Line 16"/>
            <p:cNvSpPr>
              <a:spLocks noChangeShapeType="1"/>
            </p:cNvSpPr>
            <p:nvPr/>
          </p:nvSpPr>
          <p:spPr bwMode="auto">
            <a:xfrm>
              <a:off x="1640" y="2457"/>
              <a:ext cx="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33" name="Text Box 17"/>
            <p:cNvSpPr txBox="1">
              <a:spLocks noChangeArrowheads="1"/>
            </p:cNvSpPr>
            <p:nvPr/>
          </p:nvSpPr>
          <p:spPr bwMode="auto">
            <a:xfrm>
              <a:off x="465" y="2502"/>
              <a:ext cx="41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0</a:t>
              </a:r>
            </a:p>
          </p:txBody>
        </p:sp>
        <p:sp>
          <p:nvSpPr>
            <p:cNvPr id="188434" name="Text Box 18"/>
            <p:cNvSpPr txBox="1">
              <a:spLocks noChangeArrowheads="1"/>
            </p:cNvSpPr>
            <p:nvPr/>
          </p:nvSpPr>
          <p:spPr bwMode="auto">
            <a:xfrm>
              <a:off x="772" y="2502"/>
              <a:ext cx="75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200</a:t>
              </a:r>
            </a:p>
          </p:txBody>
        </p:sp>
        <p:sp>
          <p:nvSpPr>
            <p:cNvPr id="188435" name="Text Box 19"/>
            <p:cNvSpPr txBox="1">
              <a:spLocks noChangeArrowheads="1"/>
            </p:cNvSpPr>
            <p:nvPr/>
          </p:nvSpPr>
          <p:spPr bwMode="auto">
            <a:xfrm>
              <a:off x="1256" y="2502"/>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400</a:t>
              </a:r>
            </a:p>
          </p:txBody>
        </p:sp>
        <p:sp>
          <p:nvSpPr>
            <p:cNvPr id="188436" name="Text Box 20"/>
            <p:cNvSpPr txBox="1">
              <a:spLocks noChangeArrowheads="1"/>
            </p:cNvSpPr>
            <p:nvPr/>
          </p:nvSpPr>
          <p:spPr bwMode="auto">
            <a:xfrm>
              <a:off x="1643" y="2167"/>
              <a:ext cx="53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mj-lt"/>
                </a:rPr>
                <a:t>t</a:t>
              </a:r>
              <a:endParaRPr lang="en-US" altLang="zh-CN" sz="2000">
                <a:latin typeface="+mj-lt"/>
              </a:endParaRPr>
            </a:p>
          </p:txBody>
        </p:sp>
        <p:sp>
          <p:nvSpPr>
            <p:cNvPr id="188437" name="Text Box 21"/>
            <p:cNvSpPr txBox="1">
              <a:spLocks noChangeArrowheads="1"/>
            </p:cNvSpPr>
            <p:nvPr/>
          </p:nvSpPr>
          <p:spPr bwMode="auto">
            <a:xfrm>
              <a:off x="512" y="1382"/>
              <a:ext cx="74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mj-lt"/>
                </a:rPr>
                <a:t>f</a:t>
              </a:r>
              <a:r>
                <a:rPr lang="en-US" altLang="zh-CN" sz="2000">
                  <a:latin typeface="+mj-lt"/>
                </a:rPr>
                <a:t>(</a:t>
              </a:r>
              <a:r>
                <a:rPr lang="en-US" altLang="zh-CN" sz="2000" i="1">
                  <a:latin typeface="+mj-lt"/>
                </a:rPr>
                <a:t>t</a:t>
              </a:r>
              <a:r>
                <a:rPr lang="en-US" altLang="zh-CN" sz="2000">
                  <a:latin typeface="+mj-lt"/>
                </a:rPr>
                <a:t>)</a:t>
              </a:r>
            </a:p>
          </p:txBody>
        </p:sp>
        <p:sp>
          <p:nvSpPr>
            <p:cNvPr id="188438" name="Text Box 22"/>
            <p:cNvSpPr txBox="1">
              <a:spLocks noChangeArrowheads="1"/>
            </p:cNvSpPr>
            <p:nvPr/>
          </p:nvSpPr>
          <p:spPr bwMode="auto">
            <a:xfrm>
              <a:off x="267" y="1543"/>
              <a:ext cx="41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3</a:t>
              </a:r>
            </a:p>
          </p:txBody>
        </p:sp>
        <p:sp>
          <p:nvSpPr>
            <p:cNvPr id="188439" name="Text Box 23"/>
            <p:cNvSpPr txBox="1">
              <a:spLocks noChangeArrowheads="1"/>
            </p:cNvSpPr>
            <p:nvPr/>
          </p:nvSpPr>
          <p:spPr bwMode="auto">
            <a:xfrm>
              <a:off x="967" y="1470"/>
              <a:ext cx="1097"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dirty="0">
                  <a:latin typeface="+mj-lt"/>
                  <a:ea typeface="楷体_GB2312" pitchFamily="49" charset="-122"/>
                </a:rPr>
                <a:t>Input function</a:t>
              </a:r>
              <a:endParaRPr lang="zh-CN" altLang="en-US" dirty="0">
                <a:latin typeface="+mj-lt"/>
                <a:ea typeface="楷体_GB2312" pitchFamily="49" charset="-122"/>
              </a:endParaRPr>
            </a:p>
          </p:txBody>
        </p:sp>
        <p:sp>
          <p:nvSpPr>
            <p:cNvPr id="188440" name="Line 24"/>
            <p:cNvSpPr>
              <a:spLocks noChangeShapeType="1"/>
            </p:cNvSpPr>
            <p:nvPr/>
          </p:nvSpPr>
          <p:spPr bwMode="auto">
            <a:xfrm>
              <a:off x="684" y="1732"/>
              <a:ext cx="1" cy="72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grpSp>
      <p:grpSp>
        <p:nvGrpSpPr>
          <p:cNvPr id="188471" name="Group 55"/>
          <p:cNvGrpSpPr>
            <a:grpSpLocks/>
          </p:cNvGrpSpPr>
          <p:nvPr/>
        </p:nvGrpSpPr>
        <p:grpSpPr bwMode="auto">
          <a:xfrm>
            <a:off x="442913" y="4554538"/>
            <a:ext cx="3228975" cy="1984375"/>
            <a:chOff x="279" y="2869"/>
            <a:chExt cx="2034" cy="1250"/>
          </a:xfrm>
        </p:grpSpPr>
        <p:sp>
          <p:nvSpPr>
            <p:cNvPr id="188442" name="Line 26"/>
            <p:cNvSpPr>
              <a:spLocks noChangeShapeType="1"/>
            </p:cNvSpPr>
            <p:nvPr/>
          </p:nvSpPr>
          <p:spPr bwMode="auto">
            <a:xfrm>
              <a:off x="678" y="3636"/>
              <a:ext cx="1321" cy="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3" name="Line 27"/>
            <p:cNvSpPr>
              <a:spLocks noChangeShapeType="1"/>
            </p:cNvSpPr>
            <p:nvPr/>
          </p:nvSpPr>
          <p:spPr bwMode="auto">
            <a:xfrm flipV="1">
              <a:off x="678" y="2940"/>
              <a:ext cx="0" cy="69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4" name="Line 28"/>
            <p:cNvSpPr>
              <a:spLocks noChangeShapeType="1"/>
            </p:cNvSpPr>
            <p:nvPr/>
          </p:nvSpPr>
          <p:spPr bwMode="auto">
            <a:xfrm>
              <a:off x="694" y="3170"/>
              <a:ext cx="466"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5" name="Line 29"/>
            <p:cNvSpPr>
              <a:spLocks noChangeShapeType="1"/>
            </p:cNvSpPr>
            <p:nvPr/>
          </p:nvSpPr>
          <p:spPr bwMode="auto">
            <a:xfrm>
              <a:off x="1162" y="3153"/>
              <a:ext cx="1" cy="47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6" name="Line 30"/>
            <p:cNvSpPr>
              <a:spLocks noChangeShapeType="1"/>
            </p:cNvSpPr>
            <p:nvPr/>
          </p:nvSpPr>
          <p:spPr bwMode="auto">
            <a:xfrm>
              <a:off x="1178" y="3629"/>
              <a:ext cx="464"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7" name="Line 31"/>
            <p:cNvSpPr>
              <a:spLocks noChangeShapeType="1"/>
            </p:cNvSpPr>
            <p:nvPr/>
          </p:nvSpPr>
          <p:spPr bwMode="auto">
            <a:xfrm>
              <a:off x="936" y="3629"/>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8" name="Line 32"/>
            <p:cNvSpPr>
              <a:spLocks noChangeShapeType="1"/>
            </p:cNvSpPr>
            <p:nvPr/>
          </p:nvSpPr>
          <p:spPr bwMode="auto">
            <a:xfrm>
              <a:off x="1161" y="3629"/>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9" name="Line 33"/>
            <p:cNvSpPr>
              <a:spLocks noChangeShapeType="1"/>
            </p:cNvSpPr>
            <p:nvPr/>
          </p:nvSpPr>
          <p:spPr bwMode="auto">
            <a:xfrm>
              <a:off x="1402" y="3629"/>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50" name="Line 34"/>
            <p:cNvSpPr>
              <a:spLocks noChangeShapeType="1"/>
            </p:cNvSpPr>
            <p:nvPr/>
          </p:nvSpPr>
          <p:spPr bwMode="auto">
            <a:xfrm>
              <a:off x="1643" y="3629"/>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51" name="Text Box 35"/>
            <p:cNvSpPr txBox="1">
              <a:spLocks noChangeArrowheads="1"/>
            </p:cNvSpPr>
            <p:nvPr/>
          </p:nvSpPr>
          <p:spPr bwMode="auto">
            <a:xfrm>
              <a:off x="468" y="3654"/>
              <a:ext cx="41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0</a:t>
              </a:r>
            </a:p>
          </p:txBody>
        </p:sp>
        <p:sp>
          <p:nvSpPr>
            <p:cNvPr id="188452" name="Text Box 36"/>
            <p:cNvSpPr txBox="1">
              <a:spLocks noChangeArrowheads="1"/>
            </p:cNvSpPr>
            <p:nvPr/>
          </p:nvSpPr>
          <p:spPr bwMode="auto">
            <a:xfrm>
              <a:off x="774" y="3654"/>
              <a:ext cx="75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200</a:t>
              </a:r>
            </a:p>
          </p:txBody>
        </p:sp>
        <p:sp>
          <p:nvSpPr>
            <p:cNvPr id="188453" name="Text Box 37"/>
            <p:cNvSpPr txBox="1">
              <a:spLocks noChangeArrowheads="1"/>
            </p:cNvSpPr>
            <p:nvPr/>
          </p:nvSpPr>
          <p:spPr bwMode="auto">
            <a:xfrm>
              <a:off x="1259" y="3654"/>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400</a:t>
              </a:r>
            </a:p>
          </p:txBody>
        </p:sp>
        <p:sp>
          <p:nvSpPr>
            <p:cNvPr id="188454" name="Text Box 38"/>
            <p:cNvSpPr txBox="1">
              <a:spLocks noChangeArrowheads="1"/>
            </p:cNvSpPr>
            <p:nvPr/>
          </p:nvSpPr>
          <p:spPr bwMode="auto">
            <a:xfrm>
              <a:off x="1564" y="3318"/>
              <a:ext cx="749"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mj-lt"/>
                </a:rPr>
                <a:t>t</a:t>
              </a:r>
              <a:endParaRPr lang="en-US" altLang="zh-CN" sz="2000">
                <a:latin typeface="+mj-lt"/>
              </a:endParaRPr>
            </a:p>
          </p:txBody>
        </p:sp>
        <p:sp>
          <p:nvSpPr>
            <p:cNvPr id="188455" name="Text Box 39"/>
            <p:cNvSpPr txBox="1">
              <a:spLocks noChangeArrowheads="1"/>
            </p:cNvSpPr>
            <p:nvPr/>
          </p:nvSpPr>
          <p:spPr bwMode="auto">
            <a:xfrm>
              <a:off x="543" y="2871"/>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mj-lt"/>
                </a:rPr>
                <a:t>h</a:t>
              </a:r>
              <a:r>
                <a:rPr lang="en-US" altLang="zh-CN" sz="2000">
                  <a:latin typeface="+mj-lt"/>
                </a:rPr>
                <a:t>(</a:t>
              </a:r>
              <a:r>
                <a:rPr lang="en-US" altLang="zh-CN" sz="2000" i="1">
                  <a:latin typeface="+mj-lt"/>
                </a:rPr>
                <a:t>t</a:t>
              </a:r>
              <a:r>
                <a:rPr lang="en-US" altLang="zh-CN" sz="2000">
                  <a:latin typeface="+mj-lt"/>
                </a:rPr>
                <a:t>)</a:t>
              </a:r>
            </a:p>
          </p:txBody>
        </p:sp>
        <p:sp>
          <p:nvSpPr>
            <p:cNvPr id="188456" name="Text Box 40"/>
            <p:cNvSpPr txBox="1">
              <a:spLocks noChangeArrowheads="1"/>
            </p:cNvSpPr>
            <p:nvPr/>
          </p:nvSpPr>
          <p:spPr bwMode="auto">
            <a:xfrm>
              <a:off x="279" y="3018"/>
              <a:ext cx="41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2</a:t>
              </a:r>
            </a:p>
          </p:txBody>
        </p:sp>
        <p:sp>
          <p:nvSpPr>
            <p:cNvPr id="188457" name="Text Box 41"/>
            <p:cNvSpPr txBox="1">
              <a:spLocks noChangeArrowheads="1"/>
            </p:cNvSpPr>
            <p:nvPr/>
          </p:nvSpPr>
          <p:spPr bwMode="auto">
            <a:xfrm>
              <a:off x="1066" y="2869"/>
              <a:ext cx="1097"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dirty="0">
                  <a:latin typeface="+mj-lt"/>
                  <a:ea typeface="楷体_GB2312" pitchFamily="49" charset="-122"/>
                </a:rPr>
                <a:t>Convolution function</a:t>
              </a:r>
              <a:endParaRPr lang="zh-CN" altLang="en-US" dirty="0">
                <a:latin typeface="+mj-lt"/>
                <a:ea typeface="楷体_GB2312" pitchFamily="49" charset="-122"/>
              </a:endParaRPr>
            </a:p>
          </p:txBody>
        </p:sp>
        <p:sp>
          <p:nvSpPr>
            <p:cNvPr id="188458" name="Line 42"/>
            <p:cNvSpPr>
              <a:spLocks noChangeShapeType="1"/>
            </p:cNvSpPr>
            <p:nvPr/>
          </p:nvSpPr>
          <p:spPr bwMode="auto">
            <a:xfrm>
              <a:off x="680" y="3153"/>
              <a:ext cx="1" cy="47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grpSp>
      <mc:AlternateContent xmlns:mc="http://schemas.openxmlformats.org/markup-compatibility/2006" xmlns:a14="http://schemas.microsoft.com/office/drawing/2010/main">
        <mc:Choice Requires="a14">
          <p:sp>
            <p:nvSpPr>
              <p:cNvPr id="188461" name="Text Box 45"/>
              <p:cNvSpPr txBox="1">
                <a:spLocks noChangeArrowheads="1"/>
              </p:cNvSpPr>
              <p:nvPr/>
            </p:nvSpPr>
            <p:spPr bwMode="auto">
              <a:xfrm>
                <a:off x="3522663" y="2300288"/>
                <a:ext cx="5300662"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400" dirty="0">
                    <a:latin typeface="+mj-lt"/>
                  </a:rPr>
                  <a:t>       Both </a:t>
                </a:r>
                <a14:m>
                  <m:oMath xmlns:m="http://schemas.openxmlformats.org/officeDocument/2006/math">
                    <m:r>
                      <a:rPr lang="en-US" altLang="zh-CN" sz="2400" b="0" i="1" smtClean="0">
                        <a:latin typeface="Cambria Math"/>
                      </a:rPr>
                      <m:t>𝑓</m:t>
                    </m:r>
                    <m:r>
                      <a:rPr lang="en-US" altLang="zh-CN" sz="2400" b="0" i="1" smtClean="0">
                        <a:latin typeface="Cambria Math"/>
                      </a:rPr>
                      <m:t>(</m:t>
                    </m:r>
                    <m:r>
                      <a:rPr lang="en-US" altLang="zh-CN" sz="2400" b="0" i="1" smtClean="0">
                        <a:latin typeface="Cambria Math"/>
                      </a:rPr>
                      <m:t>𝑥</m:t>
                    </m:r>
                    <m:r>
                      <a:rPr lang="en-US" altLang="zh-CN" sz="2400" b="0" i="1" smtClean="0">
                        <a:latin typeface="Cambria Math"/>
                      </a:rPr>
                      <m:t>)</m:t>
                    </m:r>
                  </m:oMath>
                </a14:m>
                <a:r>
                  <a:rPr lang="en-US" altLang="zh-CN" sz="2400" i="1" dirty="0">
                    <a:latin typeface="+mj-lt"/>
                    <a:ea typeface="华文仿宋" pitchFamily="2" charset="-122"/>
                  </a:rPr>
                  <a:t>and </a:t>
                </a:r>
                <a14:m>
                  <m:oMath xmlns:m="http://schemas.openxmlformats.org/officeDocument/2006/math">
                    <m:r>
                      <a:rPr lang="en-US" altLang="zh-CN" sz="2400" b="0" i="1" smtClean="0">
                        <a:latin typeface="Cambria Math"/>
                        <a:ea typeface="华文仿宋" pitchFamily="2" charset="-122"/>
                      </a:rPr>
                      <m:t>h</m:t>
                    </m:r>
                    <m:r>
                      <a:rPr lang="en-US" altLang="zh-CN" sz="2400" b="0" i="1" smtClean="0">
                        <a:latin typeface="Cambria Math"/>
                        <a:ea typeface="华文仿宋" pitchFamily="2" charset="-122"/>
                      </a:rPr>
                      <m:t>(</m:t>
                    </m:r>
                    <m:r>
                      <a:rPr lang="en-US" altLang="zh-CN" sz="2400" b="0" i="1" smtClean="0">
                        <a:latin typeface="Cambria Math"/>
                        <a:ea typeface="华文仿宋" pitchFamily="2" charset="-122"/>
                      </a:rPr>
                      <m:t>𝑥</m:t>
                    </m:r>
                    <m:r>
                      <a:rPr lang="en-US" altLang="zh-CN" sz="2400" b="0" i="1" smtClean="0">
                        <a:latin typeface="Cambria Math"/>
                        <a:ea typeface="华文仿宋" pitchFamily="2" charset="-122"/>
                      </a:rPr>
                      <m:t>)</m:t>
                    </m:r>
                  </m:oMath>
                </a14:m>
                <a:r>
                  <a:rPr lang="en-US" altLang="zh-CN" sz="2400" i="1" dirty="0">
                    <a:latin typeface="+mj-lt"/>
                    <a:ea typeface="华文仿宋" pitchFamily="2" charset="-122"/>
                  </a:rPr>
                  <a:t> have 400 samples, i.e., </a:t>
                </a:r>
                <a14:m>
                  <m:oMath xmlns:m="http://schemas.openxmlformats.org/officeDocument/2006/math">
                    <m:r>
                      <a:rPr lang="en-US" altLang="zh-CN" sz="2400" i="1" dirty="0" smtClean="0">
                        <a:latin typeface="Cambria Math"/>
                        <a:ea typeface="华文仿宋" pitchFamily="2" charset="-122"/>
                      </a:rPr>
                      <m:t>𝑥</m:t>
                    </m:r>
                    <m:r>
                      <a:rPr lang="en-US" altLang="zh-CN" sz="2400" i="1" dirty="0" smtClean="0">
                        <a:latin typeface="Cambria Math"/>
                        <a:ea typeface="华文仿宋" pitchFamily="2" charset="-122"/>
                      </a:rPr>
                      <m:t>=0,1,2,…,399</m:t>
                    </m:r>
                  </m:oMath>
                </a14:m>
                <a:r>
                  <a:rPr lang="en-US" altLang="zh-CN" sz="2400" dirty="0">
                    <a:latin typeface="+mj-lt"/>
                    <a:ea typeface="华文仿宋" pitchFamily="2" charset="-122"/>
                  </a:rPr>
                  <a:t>. </a:t>
                </a:r>
                <a:r>
                  <a:rPr lang="zh-CN" altLang="en-US" sz="2400" dirty="0">
                    <a:latin typeface="+mj-lt"/>
                    <a:ea typeface="华文仿宋" pitchFamily="2" charset="-122"/>
                  </a:rPr>
                  <a:t> </a:t>
                </a:r>
              </a:p>
            </p:txBody>
          </p:sp>
        </mc:Choice>
        <mc:Fallback xmlns="">
          <p:sp>
            <p:nvSpPr>
              <p:cNvPr id="188461" name="Text Box 45"/>
              <p:cNvSpPr txBox="1">
                <a:spLocks noRot="1" noChangeAspect="1" noMove="1" noResize="1" noEditPoints="1" noAdjustHandles="1" noChangeArrowheads="1" noChangeShapeType="1" noTextEdit="1"/>
              </p:cNvSpPr>
              <p:nvPr/>
            </p:nvSpPr>
            <p:spPr bwMode="auto">
              <a:xfrm>
                <a:off x="3522663" y="2300288"/>
                <a:ext cx="5300662" cy="830997"/>
              </a:xfrm>
              <a:prstGeom prst="rect">
                <a:avLst/>
              </a:prstGeom>
              <a:blipFill rotWithShape="0">
                <a:blip r:embed="rId6"/>
                <a:stretch>
                  <a:fillRect l="-1841" t="-5839" r="-4488" b="-153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470" name="Text Box 54"/>
              <p:cNvSpPr txBox="1">
                <a:spLocks noChangeArrowheads="1"/>
              </p:cNvSpPr>
              <p:nvPr/>
            </p:nvSpPr>
            <p:spPr bwMode="auto">
              <a:xfrm>
                <a:off x="3522663" y="5085184"/>
                <a:ext cx="5287962"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800" dirty="0">
                    <a:latin typeface="+mj-lt"/>
                  </a:rPr>
                  <a:t>       compute </a:t>
                </a:r>
                <a14:m>
                  <m:oMath xmlns:m="http://schemas.openxmlformats.org/officeDocument/2006/math">
                    <m:r>
                      <a:rPr lang="en-US" altLang="zh-CN" sz="2800" b="0" i="1" smtClean="0">
                        <a:latin typeface="Cambria Math"/>
                      </a:rPr>
                      <m:t>𝑔</m:t>
                    </m:r>
                    <m:r>
                      <a:rPr lang="en-US" altLang="zh-CN" sz="2800" b="0" i="1" smtClean="0">
                        <a:latin typeface="Cambria Math"/>
                      </a:rPr>
                      <m:t>(</m:t>
                    </m:r>
                    <m:r>
                      <a:rPr lang="en-US" altLang="zh-CN" sz="2800" b="0" i="1" smtClean="0">
                        <a:latin typeface="Cambria Math"/>
                      </a:rPr>
                      <m:t>𝑥</m:t>
                    </m:r>
                    <m:r>
                      <a:rPr lang="en-US" altLang="zh-CN" sz="2800" b="0" i="1" smtClean="0">
                        <a:latin typeface="Cambria Math"/>
                      </a:rPr>
                      <m:t>)</m:t>
                    </m:r>
                  </m:oMath>
                </a14:m>
                <a:r>
                  <a:rPr lang="zh-CN" altLang="en-US" sz="2800" dirty="0">
                    <a:latin typeface="+mj-lt"/>
                    <a:ea typeface="华文仿宋" pitchFamily="2" charset="-122"/>
                  </a:rPr>
                  <a:t> </a:t>
                </a:r>
                <a:r>
                  <a:rPr lang="en-US" altLang="zh-CN" sz="2800" dirty="0">
                    <a:latin typeface="+mj-lt"/>
                    <a:ea typeface="华文仿宋" pitchFamily="2" charset="-122"/>
                  </a:rPr>
                  <a:t>at each </a:t>
                </a:r>
                <a14:m>
                  <m:oMath xmlns:m="http://schemas.openxmlformats.org/officeDocument/2006/math">
                    <m:r>
                      <a:rPr lang="en-US" altLang="zh-CN" sz="2800" b="0" i="1" smtClean="0">
                        <a:latin typeface="Cambria Math"/>
                        <a:ea typeface="华文仿宋" pitchFamily="2" charset="-122"/>
                      </a:rPr>
                      <m:t>𝑥</m:t>
                    </m:r>
                  </m:oMath>
                </a14:m>
                <a:endParaRPr lang="zh-CN" altLang="en-US" sz="2800" dirty="0">
                  <a:latin typeface="+mj-lt"/>
                  <a:ea typeface="华文仿宋" pitchFamily="2" charset="-122"/>
                </a:endParaRPr>
              </a:p>
            </p:txBody>
          </p:sp>
        </mc:Choice>
        <mc:Fallback xmlns="">
          <p:sp>
            <p:nvSpPr>
              <p:cNvPr id="188470" name="Text Box 54"/>
              <p:cNvSpPr txBox="1">
                <a:spLocks noRot="1" noChangeAspect="1" noMove="1" noResize="1" noEditPoints="1" noAdjustHandles="1" noChangeArrowheads="1" noChangeShapeType="1" noTextEdit="1"/>
              </p:cNvSpPr>
              <p:nvPr/>
            </p:nvSpPr>
            <p:spPr bwMode="auto">
              <a:xfrm>
                <a:off x="3522663" y="5085184"/>
                <a:ext cx="5287962" cy="523220"/>
              </a:xfrm>
              <a:prstGeom prst="rect">
                <a:avLst/>
              </a:prstGeom>
              <a:blipFill rotWithShape="0">
                <a:blip r:embed="rId7"/>
                <a:stretch>
                  <a:fillRect t="-10465" b="-325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851920" y="3325019"/>
                <a:ext cx="4176464" cy="7508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rPr>
                        <m:t>𝑓</m:t>
                      </m:r>
                      <m:d>
                        <m:dPr>
                          <m:ctrlPr>
                            <a:rPr lang="en-US" altLang="zh-CN" sz="2400" b="0" i="1" smtClean="0">
                              <a:latin typeface="Cambria Math" panose="02040503050406030204" pitchFamily="18" charset="0"/>
                            </a:rPr>
                          </m:ctrlPr>
                        </m:dPr>
                        <m:e>
                          <m:r>
                            <a:rPr lang="en-US" altLang="zh-CN" sz="2400" b="0" i="1" smtClean="0">
                              <a:latin typeface="Cambria Math"/>
                            </a:rPr>
                            <m:t>𝑥</m:t>
                          </m:r>
                        </m:e>
                      </m:d>
                      <m:r>
                        <a:rPr lang="en-US" altLang="zh-CN" sz="2400" b="0" i="1" smtClean="0">
                          <a:latin typeface="Cambria Math"/>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a:rPr>
                                  <m:t>3</m:t>
                                </m:r>
                              </m:e>
                              <m:e>
                                <m:r>
                                  <a:rPr lang="en-US" altLang="zh-CN" sz="2400" b="0" i="1" smtClean="0">
                                    <a:latin typeface="Cambria Math"/>
                                  </a:rPr>
                                  <m:t>0≤</m:t>
                                </m:r>
                                <m:r>
                                  <a:rPr lang="en-US" altLang="zh-CN" sz="2400" b="0" i="1" smtClean="0">
                                    <a:latin typeface="Cambria Math"/>
                                  </a:rPr>
                                  <m:t>𝑥</m:t>
                                </m:r>
                                <m:r>
                                  <a:rPr lang="en-US" altLang="zh-CN" sz="2400" b="0" i="1" smtClean="0">
                                    <a:latin typeface="Cambria Math"/>
                                  </a:rPr>
                                  <m:t>&lt;300</m:t>
                                </m:r>
                              </m:e>
                            </m:mr>
                            <m:mr>
                              <m:e>
                                <m:r>
                                  <a:rPr lang="en-US" altLang="zh-CN" sz="2400" b="0" i="1" smtClean="0">
                                    <a:latin typeface="Cambria Math"/>
                                  </a:rPr>
                                  <m:t>0</m:t>
                                </m:r>
                              </m:e>
                              <m:e>
                                <m:r>
                                  <a:rPr lang="en-US" altLang="zh-CN" sz="2400" b="0" i="1" smtClean="0">
                                    <a:latin typeface="Cambria Math"/>
                                  </a:rPr>
                                  <m:t>300≤</m:t>
                                </m:r>
                                <m:r>
                                  <a:rPr lang="en-US" altLang="zh-CN" sz="2400" b="0" i="1" smtClean="0">
                                    <a:latin typeface="Cambria Math"/>
                                  </a:rPr>
                                  <m:t>𝑥</m:t>
                                </m:r>
                                <m:r>
                                  <a:rPr lang="en-US" altLang="zh-CN" sz="2400" b="0" i="1" smtClean="0">
                                    <a:latin typeface="Cambria Math"/>
                                  </a:rPr>
                                  <m:t>&lt;400</m:t>
                                </m:r>
                              </m:e>
                            </m:mr>
                          </m:m>
                        </m:e>
                      </m:d>
                    </m:oMath>
                  </m:oMathPara>
                </a14:m>
                <a:endParaRPr lang="zh-CN" altLang="en-US" sz="24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51920" y="3325019"/>
                <a:ext cx="4176464" cy="750847"/>
              </a:xfrm>
              <a:prstGeom prst="rect">
                <a:avLst/>
              </a:prstGeom>
              <a:blipFill rotWithShape="0">
                <a:blip r:embed="rId8"/>
                <a:stretch>
                  <a:fillRect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067944" y="4282974"/>
                <a:ext cx="4176464" cy="750847"/>
              </a:xfrm>
              <a:prstGeom prst="rect">
                <a:avLst/>
              </a:prstGeom>
              <a:noFill/>
            </p:spPr>
            <p:txBody>
              <a:bodyPr wrap="square" rtlCol="0">
                <a:spAutoFit/>
              </a:bodyPr>
              <a:lstStyle/>
              <a:p>
                <a:r>
                  <a:rPr lang="en-US" altLang="zh-CN" sz="2400" b="0" dirty="0">
                    <a:latin typeface="+mj-lt"/>
                  </a:rPr>
                  <a:t>h</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a:rPr>
                          <m:t>𝑥</m:t>
                        </m:r>
                      </m:e>
                    </m:d>
                    <m:r>
                      <a:rPr lang="en-US" altLang="zh-CN" sz="2400" b="0" i="1" smtClean="0">
                        <a:latin typeface="Cambria Math"/>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a:rPr>
                                <m:t>2</m:t>
                              </m:r>
                            </m:e>
                            <m:e>
                              <m:r>
                                <a:rPr lang="en-US" altLang="zh-CN" sz="2400" b="0" i="1" smtClean="0">
                                  <a:latin typeface="Cambria Math"/>
                                </a:rPr>
                                <m:t>0≤</m:t>
                              </m:r>
                              <m:r>
                                <a:rPr lang="en-US" altLang="zh-CN" sz="2400" b="0" i="1" smtClean="0">
                                  <a:latin typeface="Cambria Math"/>
                                </a:rPr>
                                <m:t>𝑥</m:t>
                              </m:r>
                              <m:r>
                                <a:rPr lang="en-US" altLang="zh-CN" sz="2400" b="0" i="1" smtClean="0">
                                  <a:latin typeface="Cambria Math"/>
                                </a:rPr>
                                <m:t>&lt;200</m:t>
                              </m:r>
                            </m:e>
                          </m:mr>
                          <m:mr>
                            <m:e>
                              <m:r>
                                <a:rPr lang="en-US" altLang="zh-CN" sz="2400" b="0" i="1" smtClean="0">
                                  <a:latin typeface="Cambria Math"/>
                                </a:rPr>
                                <m:t>0</m:t>
                              </m:r>
                            </m:e>
                            <m:e>
                              <m:r>
                                <a:rPr lang="en-US" altLang="zh-CN" sz="2400" b="0" i="1" smtClean="0">
                                  <a:latin typeface="Cambria Math"/>
                                </a:rPr>
                                <m:t>200≤</m:t>
                              </m:r>
                              <m:r>
                                <a:rPr lang="en-US" altLang="zh-CN" sz="2400" b="0" i="1" smtClean="0">
                                  <a:latin typeface="Cambria Math"/>
                                </a:rPr>
                                <m:t>𝑥</m:t>
                              </m:r>
                              <m:r>
                                <a:rPr lang="en-US" altLang="zh-CN" sz="2400" b="0" i="1" smtClean="0">
                                  <a:latin typeface="Cambria Math"/>
                                </a:rPr>
                                <m:t>&lt;400</m:t>
                              </m:r>
                            </m:e>
                          </m:mr>
                        </m:m>
                      </m:e>
                    </m:d>
                  </m:oMath>
                </a14:m>
                <a:endParaRPr lang="zh-CN" altLang="en-US" sz="2400" dirty="0">
                  <a:latin typeface="+mj-lt"/>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067944" y="4282974"/>
                <a:ext cx="4176464" cy="750847"/>
              </a:xfrm>
              <a:prstGeom prst="rect">
                <a:avLst/>
              </a:prstGeom>
              <a:blipFill rotWithShape="0">
                <a:blip r:embed="rId9"/>
                <a:stretch>
                  <a:fillRect l="-2190" b="-15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479293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89444" name="Object 4"/>
          <p:cNvGraphicFramePr>
            <a:graphicFrameLocks noChangeAspect="1"/>
          </p:cNvGraphicFramePr>
          <p:nvPr/>
        </p:nvGraphicFramePr>
        <p:xfrm>
          <a:off x="4355976" y="5469732"/>
          <a:ext cx="4530725" cy="757238"/>
        </p:xfrm>
        <a:graphic>
          <a:graphicData uri="http://schemas.openxmlformats.org/presentationml/2006/ole">
            <mc:AlternateContent xmlns:mc="http://schemas.openxmlformats.org/markup-compatibility/2006">
              <mc:Choice xmlns:v="urn:schemas-microsoft-com:vml" Requires="v">
                <p:oleObj spid="_x0000_s19459" name="Equation" r:id="rId4" imgW="2565400" imgH="431800" progId="Equation.DSMT4">
                  <p:embed/>
                </p:oleObj>
              </mc:Choice>
              <mc:Fallback>
                <p:oleObj name="Equation" r:id="rId4" imgW="2565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5469732"/>
                        <a:ext cx="4530725" cy="757238"/>
                      </a:xfrm>
                      <a:prstGeom prst="rect">
                        <a:avLst/>
                      </a:prstGeom>
                      <a:noFill/>
                      <a:ln>
                        <a:solidFill>
                          <a:srgbClr val="0000CC"/>
                        </a:solidFill>
                      </a:ln>
                    </p:spPr>
                  </p:pic>
                </p:oleObj>
              </mc:Fallback>
            </mc:AlternateContent>
          </a:graphicData>
        </a:graphic>
      </p:graphicFrame>
      <p:grpSp>
        <p:nvGrpSpPr>
          <p:cNvPr id="189503" name="Group 63"/>
          <p:cNvGrpSpPr>
            <a:grpSpLocks/>
          </p:cNvGrpSpPr>
          <p:nvPr/>
        </p:nvGrpSpPr>
        <p:grpSpPr bwMode="auto">
          <a:xfrm>
            <a:off x="442913" y="2306638"/>
            <a:ext cx="3228975" cy="1981200"/>
            <a:chOff x="279" y="1453"/>
            <a:chExt cx="2034" cy="1248"/>
          </a:xfrm>
        </p:grpSpPr>
        <p:sp>
          <p:nvSpPr>
            <p:cNvPr id="189464" name="Line 24"/>
            <p:cNvSpPr>
              <a:spLocks noChangeShapeType="1"/>
            </p:cNvSpPr>
            <p:nvPr/>
          </p:nvSpPr>
          <p:spPr bwMode="auto">
            <a:xfrm>
              <a:off x="678" y="2218"/>
              <a:ext cx="1321" cy="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89465" name="Line 25"/>
            <p:cNvSpPr>
              <a:spLocks noChangeShapeType="1"/>
            </p:cNvSpPr>
            <p:nvPr/>
          </p:nvSpPr>
          <p:spPr bwMode="auto">
            <a:xfrm flipV="1">
              <a:off x="678" y="1522"/>
              <a:ext cx="0" cy="69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89466" name="Line 26"/>
            <p:cNvSpPr>
              <a:spLocks noChangeShapeType="1"/>
            </p:cNvSpPr>
            <p:nvPr/>
          </p:nvSpPr>
          <p:spPr bwMode="auto">
            <a:xfrm>
              <a:off x="694" y="1752"/>
              <a:ext cx="466"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67" name="Line 27"/>
            <p:cNvSpPr>
              <a:spLocks noChangeShapeType="1"/>
            </p:cNvSpPr>
            <p:nvPr/>
          </p:nvSpPr>
          <p:spPr bwMode="auto">
            <a:xfrm>
              <a:off x="1162" y="1735"/>
              <a:ext cx="1" cy="47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68" name="Line 28"/>
            <p:cNvSpPr>
              <a:spLocks noChangeShapeType="1"/>
            </p:cNvSpPr>
            <p:nvPr/>
          </p:nvSpPr>
          <p:spPr bwMode="auto">
            <a:xfrm>
              <a:off x="1178" y="2211"/>
              <a:ext cx="464"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69" name="Line 29"/>
            <p:cNvSpPr>
              <a:spLocks noChangeShapeType="1"/>
            </p:cNvSpPr>
            <p:nvPr/>
          </p:nvSpPr>
          <p:spPr bwMode="auto">
            <a:xfrm>
              <a:off x="936" y="2211"/>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0" name="Line 30"/>
            <p:cNvSpPr>
              <a:spLocks noChangeShapeType="1"/>
            </p:cNvSpPr>
            <p:nvPr/>
          </p:nvSpPr>
          <p:spPr bwMode="auto">
            <a:xfrm>
              <a:off x="1161" y="2211"/>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1" name="Line 31"/>
            <p:cNvSpPr>
              <a:spLocks noChangeShapeType="1"/>
            </p:cNvSpPr>
            <p:nvPr/>
          </p:nvSpPr>
          <p:spPr bwMode="auto">
            <a:xfrm>
              <a:off x="1402" y="2211"/>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2" name="Line 32"/>
            <p:cNvSpPr>
              <a:spLocks noChangeShapeType="1"/>
            </p:cNvSpPr>
            <p:nvPr/>
          </p:nvSpPr>
          <p:spPr bwMode="auto">
            <a:xfrm>
              <a:off x="1643" y="2211"/>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3" name="Text Box 33"/>
            <p:cNvSpPr txBox="1">
              <a:spLocks noChangeArrowheads="1"/>
            </p:cNvSpPr>
            <p:nvPr/>
          </p:nvSpPr>
          <p:spPr bwMode="auto">
            <a:xfrm>
              <a:off x="468" y="2236"/>
              <a:ext cx="41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0</a:t>
              </a:r>
              <a:endParaRPr lang="en-US" altLang="zh-CN" sz="2000"/>
            </a:p>
          </p:txBody>
        </p:sp>
        <p:sp>
          <p:nvSpPr>
            <p:cNvPr id="189474" name="Text Box 34"/>
            <p:cNvSpPr txBox="1">
              <a:spLocks noChangeArrowheads="1"/>
            </p:cNvSpPr>
            <p:nvPr/>
          </p:nvSpPr>
          <p:spPr bwMode="auto">
            <a:xfrm>
              <a:off x="774" y="2236"/>
              <a:ext cx="75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200</a:t>
              </a:r>
              <a:endParaRPr lang="en-US" altLang="zh-CN" sz="2000"/>
            </a:p>
          </p:txBody>
        </p:sp>
        <p:sp>
          <p:nvSpPr>
            <p:cNvPr id="189475" name="Text Box 35"/>
            <p:cNvSpPr txBox="1">
              <a:spLocks noChangeArrowheads="1"/>
            </p:cNvSpPr>
            <p:nvPr/>
          </p:nvSpPr>
          <p:spPr bwMode="auto">
            <a:xfrm>
              <a:off x="1259" y="2236"/>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400</a:t>
              </a:r>
              <a:endParaRPr lang="en-US" altLang="zh-CN" sz="2000"/>
            </a:p>
          </p:txBody>
        </p:sp>
        <p:sp>
          <p:nvSpPr>
            <p:cNvPr id="189476" name="Text Box 36"/>
            <p:cNvSpPr txBox="1">
              <a:spLocks noChangeArrowheads="1"/>
            </p:cNvSpPr>
            <p:nvPr/>
          </p:nvSpPr>
          <p:spPr bwMode="auto">
            <a:xfrm>
              <a:off x="1564" y="1900"/>
              <a:ext cx="749"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t</a:t>
              </a:r>
              <a:endParaRPr lang="en-US" altLang="zh-CN" sz="2000"/>
            </a:p>
          </p:txBody>
        </p:sp>
        <p:sp>
          <p:nvSpPr>
            <p:cNvPr id="189477" name="Text Box 37"/>
            <p:cNvSpPr txBox="1">
              <a:spLocks noChangeArrowheads="1"/>
            </p:cNvSpPr>
            <p:nvPr/>
          </p:nvSpPr>
          <p:spPr bwMode="auto">
            <a:xfrm>
              <a:off x="543" y="1453"/>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h</a:t>
              </a:r>
              <a:r>
                <a:rPr lang="en-US" altLang="zh-CN" sz="2000">
                  <a:latin typeface="Times New Roman" pitchFamily="18" charset="0"/>
                </a:rPr>
                <a:t>(</a:t>
              </a:r>
              <a:r>
                <a:rPr lang="en-US" altLang="zh-CN" sz="2000" i="1">
                  <a:latin typeface="Times New Roman" pitchFamily="18" charset="0"/>
                </a:rPr>
                <a:t>t</a:t>
              </a:r>
              <a:r>
                <a:rPr lang="en-US" altLang="zh-CN" sz="2000">
                  <a:latin typeface="Times New Roman" pitchFamily="18" charset="0"/>
                </a:rPr>
                <a:t>)</a:t>
              </a:r>
              <a:endParaRPr lang="en-US" altLang="zh-CN" sz="2000"/>
            </a:p>
          </p:txBody>
        </p:sp>
        <p:sp>
          <p:nvSpPr>
            <p:cNvPr id="189478" name="Text Box 38"/>
            <p:cNvSpPr txBox="1">
              <a:spLocks noChangeArrowheads="1"/>
            </p:cNvSpPr>
            <p:nvPr/>
          </p:nvSpPr>
          <p:spPr bwMode="auto">
            <a:xfrm>
              <a:off x="279" y="1600"/>
              <a:ext cx="41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a:t>
              </a:r>
              <a:endParaRPr lang="en-US" altLang="zh-CN" sz="2000"/>
            </a:p>
          </p:txBody>
        </p:sp>
        <p:sp>
          <p:nvSpPr>
            <p:cNvPr id="189480" name="Line 40"/>
            <p:cNvSpPr>
              <a:spLocks noChangeShapeType="1"/>
            </p:cNvSpPr>
            <p:nvPr/>
          </p:nvSpPr>
          <p:spPr bwMode="auto">
            <a:xfrm>
              <a:off x="680" y="1735"/>
              <a:ext cx="1" cy="47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9481" name="Text Box 41"/>
              <p:cNvSpPr txBox="1">
                <a:spLocks noChangeArrowheads="1"/>
              </p:cNvSpPr>
              <p:nvPr/>
            </p:nvSpPr>
            <p:spPr bwMode="auto">
              <a:xfrm>
                <a:off x="3522663" y="2300288"/>
                <a:ext cx="4865687"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800" dirty="0">
                    <a:latin typeface="+mj-lt"/>
                    <a:ea typeface="仿宋" pitchFamily="49" charset="-122"/>
                  </a:rPr>
                  <a:t>Step 1:</a:t>
                </a:r>
                <a:endParaRPr lang="zh-CN" altLang="en-US" sz="2800" dirty="0">
                  <a:latin typeface="+mj-lt"/>
                  <a:ea typeface="仿宋" pitchFamily="49" charset="-122"/>
                </a:endParaRPr>
              </a:p>
              <a:p>
                <a:r>
                  <a:rPr lang="zh-CN" altLang="en-US" sz="2800" dirty="0">
                    <a:latin typeface="+mj-lt"/>
                    <a:ea typeface="仿宋" pitchFamily="49" charset="-122"/>
                  </a:rPr>
                  <a:t>    </a:t>
                </a:r>
                <a:r>
                  <a:rPr lang="en-US" altLang="zh-CN" sz="2800" dirty="0">
                    <a:latin typeface="+mj-lt"/>
                    <a:ea typeface="仿宋" pitchFamily="49" charset="-122"/>
                  </a:rPr>
                  <a:t>Flip </a:t>
                </a:r>
                <a14:m>
                  <m:oMath xmlns:m="http://schemas.openxmlformats.org/officeDocument/2006/math">
                    <m:r>
                      <a:rPr lang="en-US" altLang="zh-CN" sz="2800" b="0" i="1" smtClean="0">
                        <a:latin typeface="Cambria Math"/>
                        <a:ea typeface="仿宋" pitchFamily="49" charset="-122"/>
                      </a:rPr>
                      <m:t>h</m:t>
                    </m:r>
                    <m:d>
                      <m:dPr>
                        <m:ctrlPr>
                          <a:rPr lang="en-US" altLang="zh-CN" sz="2800" b="0" i="1" smtClean="0">
                            <a:latin typeface="Cambria Math" panose="02040503050406030204" pitchFamily="18" charset="0"/>
                            <a:ea typeface="仿宋" pitchFamily="49" charset="-122"/>
                          </a:rPr>
                        </m:ctrlPr>
                      </m:dPr>
                      <m:e>
                        <m:r>
                          <a:rPr lang="en-US" altLang="zh-CN" sz="2800" b="0" i="1" smtClean="0">
                            <a:latin typeface="Cambria Math"/>
                            <a:ea typeface="仿宋" pitchFamily="49" charset="-122"/>
                          </a:rPr>
                          <m:t>𝑡</m:t>
                        </m:r>
                      </m:e>
                    </m:d>
                  </m:oMath>
                </a14:m>
                <a:r>
                  <a:rPr lang="zh-CN" altLang="en-US" sz="2800" dirty="0">
                    <a:latin typeface="+mj-lt"/>
                    <a:ea typeface="仿宋" pitchFamily="49" charset="-122"/>
                  </a:rPr>
                  <a:t> </a:t>
                </a:r>
                <a:r>
                  <a:rPr lang="en-US" altLang="zh-CN" sz="2800" dirty="0">
                    <a:latin typeface="+mj-lt"/>
                    <a:ea typeface="仿宋" pitchFamily="49" charset="-122"/>
                  </a:rPr>
                  <a:t>to be </a:t>
                </a:r>
                <a14:m>
                  <m:oMath xmlns:m="http://schemas.openxmlformats.org/officeDocument/2006/math">
                    <m:r>
                      <a:rPr lang="en-US" altLang="zh-CN" sz="2800" b="0" i="1" smtClean="0">
                        <a:latin typeface="Cambria Math"/>
                        <a:ea typeface="仿宋" pitchFamily="49" charset="-122"/>
                      </a:rPr>
                      <m:t>h</m:t>
                    </m:r>
                    <m:r>
                      <a:rPr lang="en-US" altLang="zh-CN" sz="2800" b="0" i="1" smtClean="0">
                        <a:latin typeface="Cambria Math"/>
                        <a:ea typeface="仿宋" pitchFamily="49" charset="-122"/>
                      </a:rPr>
                      <m:t>(−</m:t>
                    </m:r>
                    <m:r>
                      <a:rPr lang="en-US" altLang="zh-CN" sz="2800" b="0" i="1" smtClean="0">
                        <a:latin typeface="Cambria Math"/>
                        <a:ea typeface="仿宋" pitchFamily="49" charset="-122"/>
                      </a:rPr>
                      <m:t>𝑡</m:t>
                    </m:r>
                    <m:r>
                      <a:rPr lang="en-US" altLang="zh-CN" sz="2800" b="0" i="1" smtClean="0">
                        <a:latin typeface="Cambria Math"/>
                        <a:ea typeface="仿宋" pitchFamily="49" charset="-122"/>
                      </a:rPr>
                      <m:t>)</m:t>
                    </m:r>
                  </m:oMath>
                </a14:m>
                <a:endParaRPr lang="zh-CN" altLang="en-US" sz="2800" dirty="0">
                  <a:latin typeface="+mj-lt"/>
                  <a:ea typeface="仿宋" pitchFamily="49" charset="-122"/>
                </a:endParaRPr>
              </a:p>
            </p:txBody>
          </p:sp>
        </mc:Choice>
        <mc:Fallback xmlns="">
          <p:sp>
            <p:nvSpPr>
              <p:cNvPr id="189481" name="Text Box 41"/>
              <p:cNvSpPr txBox="1">
                <a:spLocks noRot="1" noChangeAspect="1" noMove="1" noResize="1" noEditPoints="1" noAdjustHandles="1" noChangeArrowheads="1" noChangeShapeType="1" noTextEdit="1"/>
              </p:cNvSpPr>
              <p:nvPr/>
            </p:nvSpPr>
            <p:spPr bwMode="auto">
              <a:xfrm>
                <a:off x="3522663" y="2300288"/>
                <a:ext cx="4865687" cy="954107"/>
              </a:xfrm>
              <a:prstGeom prst="rect">
                <a:avLst/>
              </a:prstGeom>
              <a:blipFill rotWithShape="0">
                <a:blip r:embed="rId6"/>
                <a:stretch>
                  <a:fillRect l="-2632" t="-5732" b="-171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89505" name="Group 65"/>
          <p:cNvGrpSpPr>
            <a:grpSpLocks/>
          </p:cNvGrpSpPr>
          <p:nvPr/>
        </p:nvGrpSpPr>
        <p:grpSpPr bwMode="auto">
          <a:xfrm>
            <a:off x="287338" y="4470400"/>
            <a:ext cx="4119562" cy="2024063"/>
            <a:chOff x="181" y="2816"/>
            <a:chExt cx="2595" cy="1275"/>
          </a:xfrm>
        </p:grpSpPr>
        <p:sp>
          <p:nvSpPr>
            <p:cNvPr id="189486" name="Line 46"/>
            <p:cNvSpPr>
              <a:spLocks noChangeShapeType="1"/>
            </p:cNvSpPr>
            <p:nvPr/>
          </p:nvSpPr>
          <p:spPr bwMode="auto">
            <a:xfrm>
              <a:off x="1174" y="3609"/>
              <a:ext cx="1397" cy="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89487" name="Line 47"/>
            <p:cNvSpPr>
              <a:spLocks noChangeShapeType="1"/>
            </p:cNvSpPr>
            <p:nvPr/>
          </p:nvSpPr>
          <p:spPr bwMode="auto">
            <a:xfrm flipV="1">
              <a:off x="1174" y="2876"/>
              <a:ext cx="0" cy="7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89488" name="Line 48"/>
            <p:cNvSpPr>
              <a:spLocks noChangeShapeType="1"/>
            </p:cNvSpPr>
            <p:nvPr/>
          </p:nvSpPr>
          <p:spPr bwMode="auto">
            <a:xfrm flipH="1">
              <a:off x="685" y="3122"/>
              <a:ext cx="487"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89" name="Line 49"/>
            <p:cNvSpPr>
              <a:spLocks noChangeShapeType="1"/>
            </p:cNvSpPr>
            <p:nvPr/>
          </p:nvSpPr>
          <p:spPr bwMode="auto">
            <a:xfrm flipH="1">
              <a:off x="682" y="3105"/>
              <a:ext cx="1" cy="4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0" name="Line 50"/>
            <p:cNvSpPr>
              <a:spLocks noChangeShapeType="1"/>
            </p:cNvSpPr>
            <p:nvPr/>
          </p:nvSpPr>
          <p:spPr bwMode="auto">
            <a:xfrm flipH="1">
              <a:off x="181" y="3601"/>
              <a:ext cx="486"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1" name="Line 51"/>
            <p:cNvSpPr>
              <a:spLocks noChangeShapeType="1"/>
            </p:cNvSpPr>
            <p:nvPr/>
          </p:nvSpPr>
          <p:spPr bwMode="auto">
            <a:xfrm>
              <a:off x="1444" y="3601"/>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2" name="Line 52"/>
            <p:cNvSpPr>
              <a:spLocks noChangeShapeType="1"/>
            </p:cNvSpPr>
            <p:nvPr/>
          </p:nvSpPr>
          <p:spPr bwMode="auto">
            <a:xfrm>
              <a:off x="1680" y="3601"/>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3" name="Line 53"/>
            <p:cNvSpPr>
              <a:spLocks noChangeShapeType="1"/>
            </p:cNvSpPr>
            <p:nvPr/>
          </p:nvSpPr>
          <p:spPr bwMode="auto">
            <a:xfrm>
              <a:off x="1931" y="3601"/>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4" name="Line 54"/>
            <p:cNvSpPr>
              <a:spLocks noChangeShapeType="1"/>
            </p:cNvSpPr>
            <p:nvPr/>
          </p:nvSpPr>
          <p:spPr bwMode="auto">
            <a:xfrm>
              <a:off x="2184" y="3601"/>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5" name="Text Box 55"/>
            <p:cNvSpPr txBox="1">
              <a:spLocks noChangeArrowheads="1"/>
            </p:cNvSpPr>
            <p:nvPr/>
          </p:nvSpPr>
          <p:spPr bwMode="auto">
            <a:xfrm>
              <a:off x="955" y="3606"/>
              <a:ext cx="435"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0</a:t>
              </a:r>
              <a:endParaRPr lang="en-US" altLang="zh-CN" sz="2000"/>
            </a:p>
          </p:txBody>
        </p:sp>
        <p:sp>
          <p:nvSpPr>
            <p:cNvPr id="189496" name="Text Box 56"/>
            <p:cNvSpPr txBox="1">
              <a:spLocks noChangeArrowheads="1"/>
            </p:cNvSpPr>
            <p:nvPr/>
          </p:nvSpPr>
          <p:spPr bwMode="auto">
            <a:xfrm>
              <a:off x="1275" y="3606"/>
              <a:ext cx="78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200</a:t>
              </a:r>
              <a:endParaRPr lang="en-US" altLang="zh-CN" sz="2000"/>
            </a:p>
          </p:txBody>
        </p:sp>
        <p:sp>
          <p:nvSpPr>
            <p:cNvPr id="189497" name="Text Box 57"/>
            <p:cNvSpPr txBox="1">
              <a:spLocks noChangeArrowheads="1"/>
            </p:cNvSpPr>
            <p:nvPr/>
          </p:nvSpPr>
          <p:spPr bwMode="auto">
            <a:xfrm>
              <a:off x="1781" y="3606"/>
              <a:ext cx="78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400</a:t>
              </a:r>
              <a:endParaRPr lang="en-US" altLang="zh-CN" sz="2000"/>
            </a:p>
          </p:txBody>
        </p:sp>
        <p:sp>
          <p:nvSpPr>
            <p:cNvPr id="189498" name="Text Box 58"/>
            <p:cNvSpPr txBox="1">
              <a:spLocks noChangeArrowheads="1"/>
            </p:cNvSpPr>
            <p:nvPr/>
          </p:nvSpPr>
          <p:spPr bwMode="auto">
            <a:xfrm>
              <a:off x="1993" y="3372"/>
              <a:ext cx="783"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t</a:t>
              </a:r>
              <a:endParaRPr lang="en-US" altLang="zh-CN" sz="2000"/>
            </a:p>
          </p:txBody>
        </p:sp>
        <p:sp>
          <p:nvSpPr>
            <p:cNvPr id="189499" name="Text Box 59"/>
            <p:cNvSpPr txBox="1">
              <a:spLocks noChangeArrowheads="1"/>
            </p:cNvSpPr>
            <p:nvPr/>
          </p:nvSpPr>
          <p:spPr bwMode="auto">
            <a:xfrm>
              <a:off x="202" y="2921"/>
              <a:ext cx="78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h</a:t>
              </a:r>
              <a:r>
                <a:rPr lang="en-US" altLang="zh-CN" sz="2000">
                  <a:latin typeface="Times New Roman" pitchFamily="18" charset="0"/>
                </a:rPr>
                <a:t>(-</a:t>
              </a:r>
              <a:r>
                <a:rPr lang="en-US" altLang="zh-CN" sz="2000" i="1">
                  <a:latin typeface="Times New Roman" pitchFamily="18" charset="0"/>
                </a:rPr>
                <a:t>t</a:t>
              </a:r>
              <a:r>
                <a:rPr lang="en-US" altLang="zh-CN" sz="2000">
                  <a:latin typeface="Times New Roman" pitchFamily="18" charset="0"/>
                </a:rPr>
                <a:t>)</a:t>
              </a:r>
              <a:endParaRPr lang="en-US" altLang="zh-CN" sz="2000"/>
            </a:p>
          </p:txBody>
        </p:sp>
        <p:sp>
          <p:nvSpPr>
            <p:cNvPr id="189500" name="Text Box 60"/>
            <p:cNvSpPr txBox="1">
              <a:spLocks noChangeArrowheads="1"/>
            </p:cNvSpPr>
            <p:nvPr/>
          </p:nvSpPr>
          <p:spPr bwMode="auto">
            <a:xfrm>
              <a:off x="794" y="2816"/>
              <a:ext cx="43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a:t>
              </a:r>
              <a:endParaRPr lang="en-US" altLang="zh-CN" sz="2000"/>
            </a:p>
          </p:txBody>
        </p:sp>
        <p:sp>
          <p:nvSpPr>
            <p:cNvPr id="189501" name="Line 61"/>
            <p:cNvSpPr>
              <a:spLocks noChangeShapeType="1"/>
            </p:cNvSpPr>
            <p:nvPr/>
          </p:nvSpPr>
          <p:spPr bwMode="auto">
            <a:xfrm flipH="1">
              <a:off x="1168" y="3105"/>
              <a:ext cx="2" cy="4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9504" name="Text Box 64"/>
              <p:cNvSpPr txBox="1">
                <a:spLocks noChangeArrowheads="1"/>
              </p:cNvSpPr>
              <p:nvPr/>
            </p:nvSpPr>
            <p:spPr bwMode="auto">
              <a:xfrm>
                <a:off x="1897063" y="4670425"/>
                <a:ext cx="1488934"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en-US" altLang="zh-CN" sz="2000" dirty="0"/>
                  <a:t>Flipped </a:t>
                </a:r>
                <a14:m>
                  <m:oMath xmlns:m="http://schemas.openxmlformats.org/officeDocument/2006/math">
                    <m:r>
                      <a:rPr lang="en-US" altLang="zh-CN" sz="2000" b="0" i="1" smtClean="0">
                        <a:latin typeface="Cambria Math"/>
                      </a:rPr>
                      <m:t>h</m:t>
                    </m:r>
                    <m:r>
                      <a:rPr lang="en-US" altLang="zh-CN" sz="2000" b="0" i="1" smtClean="0">
                        <a:latin typeface="Cambria Math"/>
                      </a:rPr>
                      <m:t>(</m:t>
                    </m:r>
                    <m:r>
                      <a:rPr lang="en-US" altLang="zh-CN" sz="2000" b="0" i="1" smtClean="0">
                        <a:latin typeface="Cambria Math"/>
                      </a:rPr>
                      <m:t>𝑡</m:t>
                    </m:r>
                    <m:r>
                      <a:rPr lang="en-US" altLang="zh-CN" sz="2000" b="0" i="1" smtClean="0">
                        <a:latin typeface="Cambria Math"/>
                      </a:rPr>
                      <m:t>)</m:t>
                    </m:r>
                  </m:oMath>
                </a14:m>
                <a:endParaRPr lang="zh-CN" altLang="en-US" sz="2000" dirty="0"/>
              </a:p>
            </p:txBody>
          </p:sp>
        </mc:Choice>
        <mc:Fallback xmlns="">
          <p:sp>
            <p:nvSpPr>
              <p:cNvPr id="189504" name="Text Box 64"/>
              <p:cNvSpPr txBox="1">
                <a:spLocks noRot="1" noChangeAspect="1" noMove="1" noResize="1" noEditPoints="1" noAdjustHandles="1" noChangeArrowheads="1" noChangeShapeType="1" noTextEdit="1"/>
              </p:cNvSpPr>
              <p:nvPr/>
            </p:nvSpPr>
            <p:spPr bwMode="auto">
              <a:xfrm>
                <a:off x="1897063" y="4670425"/>
                <a:ext cx="1488934" cy="400110"/>
              </a:xfrm>
              <a:prstGeom prst="rect">
                <a:avLst/>
              </a:prstGeom>
              <a:blipFill rotWithShape="0">
                <a:blip r:embed="rId7"/>
                <a:stretch>
                  <a:fillRect l="-4098" t="-7576" r="-1230" b="-257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19558917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90468" name="Object 4"/>
          <p:cNvGraphicFramePr>
            <a:graphicFrameLocks noChangeAspect="1"/>
          </p:cNvGraphicFramePr>
          <p:nvPr/>
        </p:nvGraphicFramePr>
        <p:xfrm>
          <a:off x="3995936" y="5521719"/>
          <a:ext cx="4530725" cy="757238"/>
        </p:xfrm>
        <a:graphic>
          <a:graphicData uri="http://schemas.openxmlformats.org/presentationml/2006/ole">
            <mc:AlternateContent xmlns:mc="http://schemas.openxmlformats.org/markup-compatibility/2006">
              <mc:Choice xmlns:v="urn:schemas-microsoft-com:vml" Requires="v">
                <p:oleObj spid="_x0000_s20483" name="Equation" r:id="rId4" imgW="2565400" imgH="431800" progId="Equation.DSMT4">
                  <p:embed/>
                </p:oleObj>
              </mc:Choice>
              <mc:Fallback>
                <p:oleObj name="Equation" r:id="rId4" imgW="2565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5521719"/>
                        <a:ext cx="4530725" cy="757238"/>
                      </a:xfrm>
                      <a:prstGeom prst="rect">
                        <a:avLst/>
                      </a:prstGeom>
                      <a:noFill/>
                      <a:ln>
                        <a:solidFill>
                          <a:srgbClr val="0000CC"/>
                        </a:solidFill>
                      </a:ln>
                    </p:spPr>
                  </p:pic>
                </p:oleObj>
              </mc:Fallback>
            </mc:AlternateContent>
          </a:graphicData>
        </a:graphic>
      </p:graphicFrame>
      <mc:AlternateContent xmlns:mc="http://schemas.openxmlformats.org/markup-compatibility/2006" xmlns:a14="http://schemas.microsoft.com/office/drawing/2010/main">
        <mc:Choice Requires="a14">
          <p:sp>
            <p:nvSpPr>
              <p:cNvPr id="190487" name="Text Box 23"/>
              <p:cNvSpPr txBox="1">
                <a:spLocks noChangeArrowheads="1"/>
              </p:cNvSpPr>
              <p:nvPr/>
            </p:nvSpPr>
            <p:spPr bwMode="auto">
              <a:xfrm>
                <a:off x="3666753" y="2300288"/>
                <a:ext cx="4865687"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800" dirty="0">
                    <a:latin typeface="+mj-lt"/>
                    <a:ea typeface="仿宋" pitchFamily="49" charset="-122"/>
                  </a:rPr>
                  <a:t>Step 2</a:t>
                </a:r>
                <a:r>
                  <a:rPr lang="zh-CN" altLang="en-US" sz="2800" dirty="0">
                    <a:latin typeface="+mj-lt"/>
                    <a:ea typeface="仿宋" pitchFamily="49" charset="-122"/>
                  </a:rPr>
                  <a:t>：</a:t>
                </a:r>
              </a:p>
              <a:p>
                <a:r>
                  <a:rPr lang="zh-CN" altLang="en-US" sz="2800" dirty="0">
                    <a:latin typeface="+mj-lt"/>
                    <a:ea typeface="仿宋" pitchFamily="49" charset="-122"/>
                  </a:rPr>
                  <a:t>       </a:t>
                </a:r>
                <a:r>
                  <a:rPr lang="en-US" altLang="zh-CN" sz="2800" dirty="0">
                    <a:latin typeface="+mj-lt"/>
                    <a:ea typeface="仿宋" pitchFamily="49" charset="-122"/>
                  </a:rPr>
                  <a:t>Slide </a:t>
                </a:r>
                <a14:m>
                  <m:oMath xmlns:m="http://schemas.openxmlformats.org/officeDocument/2006/math">
                    <m:r>
                      <a:rPr lang="en-US" altLang="zh-CN" sz="2800" b="0" i="1" smtClean="0">
                        <a:latin typeface="Cambria Math"/>
                        <a:ea typeface="仿宋" pitchFamily="49" charset="-122"/>
                      </a:rPr>
                      <m:t>h</m:t>
                    </m:r>
                    <m:r>
                      <a:rPr lang="en-US" altLang="zh-CN" sz="2800" b="0" i="1" smtClean="0">
                        <a:latin typeface="Cambria Math"/>
                        <a:ea typeface="仿宋" pitchFamily="49" charset="-122"/>
                      </a:rPr>
                      <m:t>(−</m:t>
                    </m:r>
                    <m:r>
                      <a:rPr lang="en-US" altLang="zh-CN" sz="2800" b="0" i="1" smtClean="0">
                        <a:latin typeface="Cambria Math"/>
                        <a:ea typeface="仿宋" pitchFamily="49" charset="-122"/>
                      </a:rPr>
                      <m:t>𝑡</m:t>
                    </m:r>
                    <m:r>
                      <a:rPr lang="en-US" altLang="zh-CN" sz="2800" b="0" i="1" smtClean="0">
                        <a:latin typeface="Cambria Math"/>
                        <a:ea typeface="仿宋" pitchFamily="49" charset="-122"/>
                      </a:rPr>
                      <m:t>)</m:t>
                    </m:r>
                  </m:oMath>
                </a14:m>
                <a:r>
                  <a:rPr lang="zh-CN" altLang="en-US" sz="2800" dirty="0">
                    <a:latin typeface="+mj-lt"/>
                    <a:ea typeface="仿宋" pitchFamily="49" charset="-122"/>
                  </a:rPr>
                  <a:t> </a:t>
                </a:r>
                <a:r>
                  <a:rPr lang="en-US" altLang="zh-CN" sz="2800" dirty="0">
                    <a:latin typeface="+mj-lt"/>
                    <a:ea typeface="仿宋" pitchFamily="49" charset="-122"/>
                  </a:rPr>
                  <a:t>by adding </a:t>
                </a:r>
                <a14:m>
                  <m:oMath xmlns:m="http://schemas.openxmlformats.org/officeDocument/2006/math">
                    <m:r>
                      <a:rPr lang="en-US" altLang="zh-CN" sz="2800" b="0" i="1" smtClean="0">
                        <a:latin typeface="Cambria Math"/>
                        <a:ea typeface="仿宋" pitchFamily="49" charset="-122"/>
                      </a:rPr>
                      <m:t>𝑥</m:t>
                    </m:r>
                  </m:oMath>
                </a14:m>
                <a:r>
                  <a:rPr lang="en-US" altLang="zh-CN" sz="2800" i="1" dirty="0">
                    <a:latin typeface="+mj-lt"/>
                    <a:ea typeface="仿宋" pitchFamily="49" charset="-122"/>
                  </a:rPr>
                  <a:t>, i.e., h</a:t>
                </a:r>
                <a:r>
                  <a:rPr lang="en-US" altLang="zh-CN" sz="2800" dirty="0">
                    <a:latin typeface="+mj-lt"/>
                    <a:ea typeface="仿宋" pitchFamily="49" charset="-122"/>
                  </a:rPr>
                  <a:t>(</a:t>
                </a:r>
                <a:r>
                  <a:rPr lang="en-US" altLang="zh-CN" sz="2800" i="1" dirty="0">
                    <a:latin typeface="+mj-lt"/>
                    <a:ea typeface="仿宋" pitchFamily="49" charset="-122"/>
                  </a:rPr>
                  <a:t>x</a:t>
                </a:r>
                <a:r>
                  <a:rPr lang="en-US" altLang="zh-CN" sz="2800" dirty="0">
                    <a:latin typeface="+mj-lt"/>
                    <a:ea typeface="仿宋" pitchFamily="49" charset="-122"/>
                  </a:rPr>
                  <a:t>-</a:t>
                </a:r>
                <a:r>
                  <a:rPr lang="en-US" altLang="zh-CN" sz="2800" i="1" dirty="0">
                    <a:latin typeface="+mj-lt"/>
                    <a:ea typeface="仿宋" pitchFamily="49" charset="-122"/>
                  </a:rPr>
                  <a:t>t</a:t>
                </a:r>
                <a:r>
                  <a:rPr lang="en-US" altLang="zh-CN" sz="2800" dirty="0">
                    <a:latin typeface="+mj-lt"/>
                    <a:ea typeface="仿宋" pitchFamily="49" charset="-122"/>
                  </a:rPr>
                  <a:t>)</a:t>
                </a:r>
                <a:r>
                  <a:rPr lang="zh-CN" altLang="en-US" sz="2800" dirty="0">
                    <a:latin typeface="+mj-lt"/>
                    <a:ea typeface="仿宋" pitchFamily="49" charset="-122"/>
                  </a:rPr>
                  <a:t>。 </a:t>
                </a:r>
              </a:p>
            </p:txBody>
          </p:sp>
        </mc:Choice>
        <mc:Fallback xmlns="">
          <p:sp>
            <p:nvSpPr>
              <p:cNvPr id="190487" name="Text Box 23"/>
              <p:cNvSpPr txBox="1">
                <a:spLocks noRot="1" noChangeAspect="1" noMove="1" noResize="1" noEditPoints="1" noAdjustHandles="1" noChangeArrowheads="1" noChangeShapeType="1" noTextEdit="1"/>
              </p:cNvSpPr>
              <p:nvPr/>
            </p:nvSpPr>
            <p:spPr bwMode="auto">
              <a:xfrm>
                <a:off x="3666753" y="2300288"/>
                <a:ext cx="4865687" cy="1384995"/>
              </a:xfrm>
              <a:prstGeom prst="rect">
                <a:avLst/>
              </a:prstGeom>
              <a:blipFill rotWithShape="0">
                <a:blip r:embed="rId6"/>
                <a:stretch>
                  <a:fillRect l="-2632" t="-6140" r="-3885" b="-118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90525" name="Group 61"/>
          <p:cNvGrpSpPr>
            <a:grpSpLocks/>
          </p:cNvGrpSpPr>
          <p:nvPr/>
        </p:nvGrpSpPr>
        <p:grpSpPr bwMode="auto">
          <a:xfrm>
            <a:off x="287338" y="2312988"/>
            <a:ext cx="3322637" cy="2024062"/>
            <a:chOff x="181" y="1457"/>
            <a:chExt cx="2093" cy="1275"/>
          </a:xfrm>
        </p:grpSpPr>
        <p:sp>
          <p:nvSpPr>
            <p:cNvPr id="190489" name="Line 25"/>
            <p:cNvSpPr>
              <a:spLocks noChangeShapeType="1"/>
            </p:cNvSpPr>
            <p:nvPr/>
          </p:nvSpPr>
          <p:spPr bwMode="auto">
            <a:xfrm>
              <a:off x="1174" y="2250"/>
              <a:ext cx="766" cy="4"/>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0490" name="Line 26"/>
            <p:cNvSpPr>
              <a:spLocks noChangeShapeType="1"/>
            </p:cNvSpPr>
            <p:nvPr/>
          </p:nvSpPr>
          <p:spPr bwMode="auto">
            <a:xfrm flipV="1">
              <a:off x="1174" y="1517"/>
              <a:ext cx="0" cy="7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0491" name="Line 27"/>
            <p:cNvSpPr>
              <a:spLocks noChangeShapeType="1"/>
            </p:cNvSpPr>
            <p:nvPr/>
          </p:nvSpPr>
          <p:spPr bwMode="auto">
            <a:xfrm flipH="1">
              <a:off x="685" y="1763"/>
              <a:ext cx="487"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2" name="Line 28"/>
            <p:cNvSpPr>
              <a:spLocks noChangeShapeType="1"/>
            </p:cNvSpPr>
            <p:nvPr/>
          </p:nvSpPr>
          <p:spPr bwMode="auto">
            <a:xfrm flipH="1">
              <a:off x="682" y="1746"/>
              <a:ext cx="1" cy="4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3" name="Line 29"/>
            <p:cNvSpPr>
              <a:spLocks noChangeShapeType="1"/>
            </p:cNvSpPr>
            <p:nvPr/>
          </p:nvSpPr>
          <p:spPr bwMode="auto">
            <a:xfrm flipH="1">
              <a:off x="181" y="2242"/>
              <a:ext cx="486"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4" name="Line 30"/>
            <p:cNvSpPr>
              <a:spLocks noChangeShapeType="1"/>
            </p:cNvSpPr>
            <p:nvPr/>
          </p:nvSpPr>
          <p:spPr bwMode="auto">
            <a:xfrm>
              <a:off x="1444" y="2242"/>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5" name="Line 31"/>
            <p:cNvSpPr>
              <a:spLocks noChangeShapeType="1"/>
            </p:cNvSpPr>
            <p:nvPr/>
          </p:nvSpPr>
          <p:spPr bwMode="auto">
            <a:xfrm>
              <a:off x="1680" y="2242"/>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8" name="Text Box 34"/>
            <p:cNvSpPr txBox="1">
              <a:spLocks noChangeArrowheads="1"/>
            </p:cNvSpPr>
            <p:nvPr/>
          </p:nvSpPr>
          <p:spPr bwMode="auto">
            <a:xfrm>
              <a:off x="955" y="2247"/>
              <a:ext cx="435"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0</a:t>
              </a:r>
              <a:endParaRPr lang="en-US" altLang="zh-CN" sz="2000"/>
            </a:p>
          </p:txBody>
        </p:sp>
        <p:sp>
          <p:nvSpPr>
            <p:cNvPr id="190499" name="Text Box 35"/>
            <p:cNvSpPr txBox="1">
              <a:spLocks noChangeArrowheads="1"/>
            </p:cNvSpPr>
            <p:nvPr/>
          </p:nvSpPr>
          <p:spPr bwMode="auto">
            <a:xfrm>
              <a:off x="1275" y="2247"/>
              <a:ext cx="78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200</a:t>
              </a:r>
              <a:endParaRPr lang="en-US" altLang="zh-CN" sz="2000"/>
            </a:p>
          </p:txBody>
        </p:sp>
        <p:sp>
          <p:nvSpPr>
            <p:cNvPr id="190501" name="Text Box 37"/>
            <p:cNvSpPr txBox="1">
              <a:spLocks noChangeArrowheads="1"/>
            </p:cNvSpPr>
            <p:nvPr/>
          </p:nvSpPr>
          <p:spPr bwMode="auto">
            <a:xfrm>
              <a:off x="1491" y="1986"/>
              <a:ext cx="783"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t</a:t>
              </a:r>
              <a:endParaRPr lang="en-US" altLang="zh-CN" sz="2000"/>
            </a:p>
          </p:txBody>
        </p:sp>
        <p:sp>
          <p:nvSpPr>
            <p:cNvPr id="190502" name="Text Box 38"/>
            <p:cNvSpPr txBox="1">
              <a:spLocks noChangeArrowheads="1"/>
            </p:cNvSpPr>
            <p:nvPr/>
          </p:nvSpPr>
          <p:spPr bwMode="auto">
            <a:xfrm>
              <a:off x="202" y="1562"/>
              <a:ext cx="78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h</a:t>
              </a:r>
              <a:r>
                <a:rPr lang="en-US" altLang="zh-CN" sz="2000">
                  <a:latin typeface="Times New Roman" pitchFamily="18" charset="0"/>
                </a:rPr>
                <a:t>(-</a:t>
              </a:r>
              <a:r>
                <a:rPr lang="en-US" altLang="zh-CN" sz="2000" i="1">
                  <a:latin typeface="Times New Roman" pitchFamily="18" charset="0"/>
                </a:rPr>
                <a:t>t</a:t>
              </a:r>
              <a:r>
                <a:rPr lang="en-US" altLang="zh-CN" sz="2000">
                  <a:latin typeface="Times New Roman" pitchFamily="18" charset="0"/>
                </a:rPr>
                <a:t>)</a:t>
              </a:r>
              <a:endParaRPr lang="en-US" altLang="zh-CN" sz="2000"/>
            </a:p>
          </p:txBody>
        </p:sp>
        <p:sp>
          <p:nvSpPr>
            <p:cNvPr id="190503" name="Text Box 39"/>
            <p:cNvSpPr txBox="1">
              <a:spLocks noChangeArrowheads="1"/>
            </p:cNvSpPr>
            <p:nvPr/>
          </p:nvSpPr>
          <p:spPr bwMode="auto">
            <a:xfrm>
              <a:off x="794" y="1457"/>
              <a:ext cx="43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a:t>
              </a:r>
              <a:endParaRPr lang="en-US" altLang="zh-CN" sz="2000"/>
            </a:p>
          </p:txBody>
        </p:sp>
        <p:sp>
          <p:nvSpPr>
            <p:cNvPr id="190504" name="Line 40"/>
            <p:cNvSpPr>
              <a:spLocks noChangeShapeType="1"/>
            </p:cNvSpPr>
            <p:nvPr/>
          </p:nvSpPr>
          <p:spPr bwMode="auto">
            <a:xfrm flipH="1">
              <a:off x="1168" y="1746"/>
              <a:ext cx="2" cy="4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0547" name="Group 83"/>
          <p:cNvGrpSpPr>
            <a:grpSpLocks noChangeAspect="1"/>
          </p:cNvGrpSpPr>
          <p:nvPr/>
        </p:nvGrpSpPr>
        <p:grpSpPr bwMode="auto">
          <a:xfrm>
            <a:off x="257175" y="3960813"/>
            <a:ext cx="3289300" cy="2068512"/>
            <a:chOff x="2362" y="2017"/>
            <a:chExt cx="4490" cy="2824"/>
          </a:xfrm>
        </p:grpSpPr>
        <p:sp>
          <p:nvSpPr>
            <p:cNvPr id="190548" name="AutoShape 84"/>
            <p:cNvSpPr>
              <a:spLocks noChangeAspect="1" noChangeArrowheads="1"/>
            </p:cNvSpPr>
            <p:nvPr/>
          </p:nvSpPr>
          <p:spPr bwMode="auto">
            <a:xfrm>
              <a:off x="2362" y="2017"/>
              <a:ext cx="4490" cy="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549" name="Line 85"/>
            <p:cNvSpPr>
              <a:spLocks noChangeShapeType="1"/>
            </p:cNvSpPr>
            <p:nvPr/>
          </p:nvSpPr>
          <p:spPr bwMode="auto">
            <a:xfrm>
              <a:off x="4468" y="3740"/>
              <a:ext cx="1660" cy="9"/>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0550" name="Line 86"/>
            <p:cNvSpPr>
              <a:spLocks noChangeShapeType="1"/>
            </p:cNvSpPr>
            <p:nvPr/>
          </p:nvSpPr>
          <p:spPr bwMode="auto">
            <a:xfrm flipV="1">
              <a:off x="4468" y="2151"/>
              <a:ext cx="0" cy="1589"/>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0551" name="Line 87"/>
            <p:cNvSpPr>
              <a:spLocks noChangeShapeType="1"/>
            </p:cNvSpPr>
            <p:nvPr/>
          </p:nvSpPr>
          <p:spPr bwMode="auto">
            <a:xfrm flipH="1">
              <a:off x="3786" y="2684"/>
              <a:ext cx="1055" cy="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2" name="Line 88"/>
            <p:cNvSpPr>
              <a:spLocks noChangeShapeType="1"/>
            </p:cNvSpPr>
            <p:nvPr/>
          </p:nvSpPr>
          <p:spPr bwMode="auto">
            <a:xfrm flipH="1">
              <a:off x="3779" y="2648"/>
              <a:ext cx="3" cy="107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3" name="Line 89"/>
            <p:cNvSpPr>
              <a:spLocks noChangeShapeType="1"/>
            </p:cNvSpPr>
            <p:nvPr/>
          </p:nvSpPr>
          <p:spPr bwMode="auto">
            <a:xfrm flipH="1">
              <a:off x="2694" y="3723"/>
              <a:ext cx="1053"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4" name="Line 90"/>
            <p:cNvSpPr>
              <a:spLocks noChangeShapeType="1"/>
            </p:cNvSpPr>
            <p:nvPr/>
          </p:nvSpPr>
          <p:spPr bwMode="auto">
            <a:xfrm>
              <a:off x="5053" y="3723"/>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5" name="Line 91"/>
            <p:cNvSpPr>
              <a:spLocks noChangeShapeType="1"/>
            </p:cNvSpPr>
            <p:nvPr/>
          </p:nvSpPr>
          <p:spPr bwMode="auto">
            <a:xfrm>
              <a:off x="5565" y="3723"/>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6" name="Text Box 92"/>
            <p:cNvSpPr txBox="1">
              <a:spLocks noChangeArrowheads="1"/>
            </p:cNvSpPr>
            <p:nvPr/>
          </p:nvSpPr>
          <p:spPr bwMode="auto">
            <a:xfrm>
              <a:off x="3994" y="3733"/>
              <a:ext cx="942"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solidFill>
                    <a:srgbClr val="000000"/>
                  </a:solidFill>
                  <a:latin typeface="Times New Roman" pitchFamily="18" charset="0"/>
                </a:rPr>
                <a:t>0</a:t>
              </a:r>
              <a:endParaRPr lang="en-US" altLang="zh-CN"/>
            </a:p>
          </p:txBody>
        </p:sp>
        <p:sp>
          <p:nvSpPr>
            <p:cNvPr id="190557" name="Text Box 93"/>
            <p:cNvSpPr txBox="1">
              <a:spLocks noChangeArrowheads="1"/>
            </p:cNvSpPr>
            <p:nvPr/>
          </p:nvSpPr>
          <p:spPr bwMode="auto">
            <a:xfrm>
              <a:off x="4687" y="3733"/>
              <a:ext cx="1697"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solidFill>
                    <a:srgbClr val="000000"/>
                  </a:solidFill>
                  <a:latin typeface="Times New Roman" pitchFamily="18" charset="0"/>
                </a:rPr>
                <a:t>200</a:t>
              </a:r>
              <a:endParaRPr lang="en-US" altLang="zh-CN"/>
            </a:p>
          </p:txBody>
        </p:sp>
        <p:sp>
          <p:nvSpPr>
            <p:cNvPr id="190558" name="Text Box 94"/>
            <p:cNvSpPr txBox="1">
              <a:spLocks noChangeArrowheads="1"/>
            </p:cNvSpPr>
            <p:nvPr/>
          </p:nvSpPr>
          <p:spPr bwMode="auto">
            <a:xfrm>
              <a:off x="5155" y="3168"/>
              <a:ext cx="1697" cy="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solidFill>
                    <a:srgbClr val="000000"/>
                  </a:solidFill>
                  <a:latin typeface="Times New Roman" pitchFamily="18" charset="0"/>
                </a:rPr>
                <a:t>t</a:t>
              </a:r>
              <a:endParaRPr lang="en-US" altLang="zh-CN"/>
            </a:p>
          </p:txBody>
        </p:sp>
        <p:sp>
          <p:nvSpPr>
            <p:cNvPr id="190559" name="Text Box 95"/>
            <p:cNvSpPr txBox="1">
              <a:spLocks noChangeArrowheads="1"/>
            </p:cNvSpPr>
            <p:nvPr/>
          </p:nvSpPr>
          <p:spPr bwMode="auto">
            <a:xfrm>
              <a:off x="2362" y="2249"/>
              <a:ext cx="1697"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solidFill>
                    <a:srgbClr val="000000"/>
                  </a:solidFill>
                  <a:latin typeface="Times New Roman" pitchFamily="18" charset="0"/>
                </a:rPr>
                <a:t>h</a:t>
              </a:r>
              <a:r>
                <a:rPr lang="en-US" altLang="zh-CN" sz="2000">
                  <a:solidFill>
                    <a:srgbClr val="000000"/>
                  </a:solidFill>
                  <a:latin typeface="Times New Roman" pitchFamily="18" charset="0"/>
                </a:rPr>
                <a:t>(</a:t>
              </a:r>
              <a:r>
                <a:rPr lang="en-US" altLang="zh-CN" sz="2000" i="1">
                  <a:solidFill>
                    <a:srgbClr val="000000"/>
                  </a:solidFill>
                  <a:latin typeface="Times New Roman" pitchFamily="18" charset="0"/>
                </a:rPr>
                <a:t>x</a:t>
              </a:r>
              <a:r>
                <a:rPr lang="en-US" altLang="zh-CN" sz="2000">
                  <a:solidFill>
                    <a:srgbClr val="000000"/>
                  </a:solidFill>
                  <a:latin typeface="Times New Roman" pitchFamily="18" charset="0"/>
                </a:rPr>
                <a:t>-</a:t>
              </a:r>
              <a:r>
                <a:rPr lang="en-US" altLang="zh-CN" sz="2000" i="1">
                  <a:solidFill>
                    <a:srgbClr val="000000"/>
                  </a:solidFill>
                  <a:latin typeface="Times New Roman" pitchFamily="18" charset="0"/>
                </a:rPr>
                <a:t>t</a:t>
              </a:r>
              <a:r>
                <a:rPr lang="en-US" altLang="zh-CN" sz="2000">
                  <a:solidFill>
                    <a:srgbClr val="000000"/>
                  </a:solidFill>
                  <a:latin typeface="Times New Roman" pitchFamily="18" charset="0"/>
                </a:rPr>
                <a:t>)</a:t>
              </a:r>
              <a:endParaRPr lang="en-US" altLang="zh-CN"/>
            </a:p>
          </p:txBody>
        </p:sp>
        <p:sp>
          <p:nvSpPr>
            <p:cNvPr id="190560" name="Text Box 96"/>
            <p:cNvSpPr txBox="1">
              <a:spLocks noChangeArrowheads="1"/>
            </p:cNvSpPr>
            <p:nvPr/>
          </p:nvSpPr>
          <p:spPr bwMode="auto">
            <a:xfrm>
              <a:off x="3645" y="2021"/>
              <a:ext cx="940"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solidFill>
                    <a:srgbClr val="000000"/>
                  </a:solidFill>
                  <a:latin typeface="Times New Roman" pitchFamily="18" charset="0"/>
                </a:rPr>
                <a:t>2</a:t>
              </a:r>
              <a:endParaRPr lang="en-US" altLang="zh-CN"/>
            </a:p>
          </p:txBody>
        </p:sp>
        <p:sp>
          <p:nvSpPr>
            <p:cNvPr id="190561" name="Line 97"/>
            <p:cNvSpPr>
              <a:spLocks noChangeShapeType="1"/>
            </p:cNvSpPr>
            <p:nvPr/>
          </p:nvSpPr>
          <p:spPr bwMode="auto">
            <a:xfrm flipH="1">
              <a:off x="4832" y="2648"/>
              <a:ext cx="5" cy="107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190562" name="Text Box 98"/>
                <p:cNvSpPr txBox="1">
                  <a:spLocks noChangeArrowheads="1"/>
                </p:cNvSpPr>
                <p:nvPr/>
              </p:nvSpPr>
              <p:spPr bwMode="auto">
                <a:xfrm>
                  <a:off x="4575" y="2017"/>
                  <a:ext cx="2214" cy="546"/>
                </a:xfrm>
                <a:prstGeom prst="rect">
                  <a:avLst/>
                </a:prstGeom>
                <a:noFill/>
                <a:ln>
                  <a:noFill/>
                </a:ln>
                <a:extLst>
                  <a:ext uri="{909E8E84-426E-40DD-AFC4-6F175D3DCCD1}">
                    <a14:hiddenFill>
                      <a:solidFill>
                        <a:srgbClr val="BBE0E3"/>
                      </a:solidFill>
                    </a14:hiddenFill>
                  </a:ext>
                  <a:ext uri="{91240B29-F687-4F45-9708-019B960494DF}">
                    <a14:hiddenLine w="9525">
                      <a:solidFill>
                        <a:srgbClr val="000000"/>
                      </a:solidFill>
                      <a:miter lim="800000"/>
                      <a:headEnd/>
                      <a:tailEnd/>
                    </a14:hiddenLine>
                  </a:ext>
                </a:extLst>
              </p:spPr>
              <p:txBody>
                <a:bodyPr wrap="none">
                  <a:spAutoFit/>
                </a:bodyPr>
                <a:lstStyle/>
                <a:p>
                  <a:pPr algn="just"/>
                  <a:r>
                    <a:rPr lang="en-US" altLang="zh-CN" sz="2000" dirty="0">
                      <a:solidFill>
                        <a:srgbClr val="000000"/>
                      </a:solidFill>
                    </a:rPr>
                    <a:t>Sliding </a:t>
                  </a:r>
                  <a14:m>
                    <m:oMath xmlns:m="http://schemas.openxmlformats.org/officeDocument/2006/math">
                      <m:r>
                        <a:rPr lang="en-US" altLang="zh-CN" sz="2000" b="0" i="1" smtClean="0">
                          <a:solidFill>
                            <a:srgbClr val="000000"/>
                          </a:solidFill>
                          <a:latin typeface="Cambria Math"/>
                        </a:rPr>
                        <m:t>h</m:t>
                      </m:r>
                      <m:r>
                        <a:rPr lang="en-US" altLang="zh-CN" sz="2000" b="0" i="1" smtClean="0">
                          <a:solidFill>
                            <a:srgbClr val="000000"/>
                          </a:solidFill>
                          <a:latin typeface="Cambria Math"/>
                        </a:rPr>
                        <m:t>(−</m:t>
                      </m:r>
                      <m:r>
                        <a:rPr lang="en-US" altLang="zh-CN" sz="2000" b="0" i="1" smtClean="0">
                          <a:solidFill>
                            <a:srgbClr val="000000"/>
                          </a:solidFill>
                          <a:latin typeface="Cambria Math"/>
                        </a:rPr>
                        <m:t>𝑡</m:t>
                      </m:r>
                      <m:r>
                        <a:rPr lang="en-US" altLang="zh-CN" sz="2000" b="0" i="1" smtClean="0">
                          <a:solidFill>
                            <a:srgbClr val="000000"/>
                          </a:solidFill>
                          <a:latin typeface="Cambria Math"/>
                        </a:rPr>
                        <m:t>)</m:t>
                      </m:r>
                    </m:oMath>
                  </a14:m>
                  <a:endParaRPr lang="zh-CN" altLang="en-US" dirty="0"/>
                </a:p>
              </p:txBody>
            </p:sp>
          </mc:Choice>
          <mc:Fallback xmlns="">
            <p:sp>
              <p:nvSpPr>
                <p:cNvPr id="190562" name="Text Box 98"/>
                <p:cNvSpPr txBox="1">
                  <a:spLocks noRot="1" noChangeAspect="1" noMove="1" noResize="1" noEditPoints="1" noAdjustHandles="1" noChangeArrowheads="1" noChangeShapeType="1" noTextEdit="1"/>
                </p:cNvSpPr>
                <p:nvPr/>
              </p:nvSpPr>
              <p:spPr bwMode="auto">
                <a:xfrm>
                  <a:off x="4575" y="2017"/>
                  <a:ext cx="2214" cy="546"/>
                </a:xfrm>
                <a:prstGeom prst="rect">
                  <a:avLst/>
                </a:prstGeom>
                <a:blipFill rotWithShape="0">
                  <a:blip r:embed="rId7"/>
                  <a:stretch>
                    <a:fillRect l="-3759" t="-9231" r="-752" b="-27692"/>
                  </a:stretch>
                </a:blip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0563" name="Line 99"/>
            <p:cNvSpPr>
              <a:spLocks noChangeShapeType="1"/>
            </p:cNvSpPr>
            <p:nvPr/>
          </p:nvSpPr>
          <p:spPr bwMode="auto">
            <a:xfrm>
              <a:off x="4460" y="4213"/>
              <a:ext cx="0" cy="4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64" name="Line 100"/>
            <p:cNvSpPr>
              <a:spLocks noChangeShapeType="1"/>
            </p:cNvSpPr>
            <p:nvPr/>
          </p:nvSpPr>
          <p:spPr bwMode="auto">
            <a:xfrm>
              <a:off x="4818" y="4213"/>
              <a:ext cx="0" cy="4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65" name="Line 101"/>
            <p:cNvSpPr>
              <a:spLocks noChangeShapeType="1"/>
            </p:cNvSpPr>
            <p:nvPr/>
          </p:nvSpPr>
          <p:spPr bwMode="auto">
            <a:xfrm>
              <a:off x="3866" y="4432"/>
              <a:ext cx="5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0566" name="Line 102"/>
            <p:cNvSpPr>
              <a:spLocks noChangeShapeType="1"/>
            </p:cNvSpPr>
            <p:nvPr/>
          </p:nvSpPr>
          <p:spPr bwMode="auto">
            <a:xfrm flipH="1">
              <a:off x="4837" y="4432"/>
              <a:ext cx="59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0567" name="Text Box 103"/>
            <p:cNvSpPr txBox="1">
              <a:spLocks noChangeArrowheads="1"/>
            </p:cNvSpPr>
            <p:nvPr/>
          </p:nvSpPr>
          <p:spPr bwMode="auto">
            <a:xfrm>
              <a:off x="4194" y="4148"/>
              <a:ext cx="942"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solidFill>
                    <a:srgbClr val="000000"/>
                  </a:solidFill>
                  <a:latin typeface="Times New Roman" pitchFamily="18" charset="0"/>
                </a:rPr>
                <a:t>x</a:t>
              </a:r>
              <a:endParaRPr lang="en-US" altLang="zh-CN"/>
            </a:p>
          </p:txBody>
        </p:sp>
      </p:grpSp>
    </p:spTree>
    <p:extLst>
      <p:ext uri="{BB962C8B-B14F-4D97-AF65-F5344CB8AC3E}">
        <p14:creationId xmlns:p14="http://schemas.microsoft.com/office/powerpoint/2010/main" val="295630673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91492" name="Object 4"/>
          <p:cNvGraphicFramePr>
            <a:graphicFrameLocks noChangeAspect="1"/>
          </p:cNvGraphicFramePr>
          <p:nvPr/>
        </p:nvGraphicFramePr>
        <p:xfrm>
          <a:off x="4067944" y="5912122"/>
          <a:ext cx="4530725" cy="757238"/>
        </p:xfrm>
        <a:graphic>
          <a:graphicData uri="http://schemas.openxmlformats.org/presentationml/2006/ole">
            <mc:AlternateContent xmlns:mc="http://schemas.openxmlformats.org/markup-compatibility/2006">
              <mc:Choice xmlns:v="urn:schemas-microsoft-com:vml" Requires="v">
                <p:oleObj spid="_x0000_s21507" name="Equation" r:id="rId4" imgW="2565400" imgH="431800" progId="Equation.DSMT4">
                  <p:embed/>
                </p:oleObj>
              </mc:Choice>
              <mc:Fallback>
                <p:oleObj name="Equation" r:id="rId4" imgW="2565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5912122"/>
                        <a:ext cx="4530725" cy="757238"/>
                      </a:xfrm>
                      <a:prstGeom prst="rect">
                        <a:avLst/>
                      </a:prstGeom>
                      <a:noFill/>
                      <a:ln>
                        <a:solidFill>
                          <a:srgbClr val="0000CC"/>
                        </a:solidFill>
                      </a:ln>
                    </p:spPr>
                  </p:pic>
                </p:oleObj>
              </mc:Fallback>
            </mc:AlternateContent>
          </a:graphicData>
        </a:graphic>
      </p:graphicFrame>
      <mc:AlternateContent xmlns:mc="http://schemas.openxmlformats.org/markup-compatibility/2006" xmlns:a14="http://schemas.microsoft.com/office/drawing/2010/main">
        <mc:Choice Requires="a14">
          <p:sp>
            <p:nvSpPr>
              <p:cNvPr id="191493" name="Text Box 5"/>
              <p:cNvSpPr txBox="1">
                <a:spLocks noChangeArrowheads="1"/>
              </p:cNvSpPr>
              <p:nvPr/>
            </p:nvSpPr>
            <p:spPr bwMode="auto">
              <a:xfrm>
                <a:off x="3522663" y="1556792"/>
                <a:ext cx="5441825" cy="41549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400" dirty="0">
                    <a:latin typeface="+mj-lt"/>
                    <a:ea typeface="仿宋" pitchFamily="49" charset="-122"/>
                  </a:rPr>
                  <a:t>Step 3</a:t>
                </a:r>
                <a:r>
                  <a:rPr lang="zh-CN" altLang="en-US" sz="2400" dirty="0">
                    <a:latin typeface="+mj-lt"/>
                    <a:ea typeface="仿宋" pitchFamily="49" charset="-122"/>
                  </a:rPr>
                  <a:t>：</a:t>
                </a:r>
              </a:p>
              <a:p>
                <a:r>
                  <a:rPr lang="zh-CN" altLang="en-US" sz="2400" dirty="0">
                    <a:latin typeface="+mj-lt"/>
                    <a:ea typeface="仿宋" pitchFamily="49" charset="-122"/>
                  </a:rPr>
                  <a:t>    </a:t>
                </a:r>
                <a:r>
                  <a:rPr lang="en-US" altLang="zh-CN" sz="2400" dirty="0">
                    <a:latin typeface="+mj-lt"/>
                    <a:ea typeface="仿宋" pitchFamily="49" charset="-122"/>
                  </a:rPr>
                  <a:t>For each sample </a:t>
                </a:r>
                <a14:m>
                  <m:oMath xmlns:m="http://schemas.openxmlformats.org/officeDocument/2006/math">
                    <m:r>
                      <a:rPr lang="en-US" altLang="zh-CN" sz="2400" i="1" dirty="0" smtClean="0">
                        <a:latin typeface="Cambria Math"/>
                        <a:ea typeface="仿宋" pitchFamily="49" charset="-122"/>
                      </a:rPr>
                      <m:t>𝑡</m:t>
                    </m:r>
                    <m:r>
                      <a:rPr lang="en-US" altLang="zh-CN" sz="2400" i="1" dirty="0" smtClean="0">
                        <a:latin typeface="Cambria Math"/>
                        <a:ea typeface="仿宋" pitchFamily="49" charset="-122"/>
                      </a:rPr>
                      <m:t> </m:t>
                    </m:r>
                    <m:r>
                      <a:rPr lang="zh-CN" altLang="en-US" sz="2400" i="1" dirty="0">
                        <a:latin typeface="Cambria Math"/>
                        <a:ea typeface="仿宋" pitchFamily="49" charset="-122"/>
                      </a:rPr>
                      <m:t>（</m:t>
                    </m:r>
                    <m:r>
                      <a:rPr lang="en-US" altLang="zh-CN" sz="2400" i="1" dirty="0">
                        <a:latin typeface="Cambria Math"/>
                        <a:ea typeface="仿宋" pitchFamily="49" charset="-122"/>
                      </a:rPr>
                      <m:t>𝑡</m:t>
                    </m:r>
                    <m:r>
                      <a:rPr lang="en-US" altLang="zh-CN" sz="2400" i="1" dirty="0">
                        <a:latin typeface="Cambria Math"/>
                        <a:ea typeface="仿宋" pitchFamily="49" charset="-122"/>
                      </a:rPr>
                      <m:t> = 0, 1, 2, 3, …, 399</m:t>
                    </m:r>
                    <m:r>
                      <a:rPr lang="zh-CN" altLang="en-US" sz="2400" i="1" dirty="0">
                        <a:latin typeface="Cambria Math"/>
                        <a:ea typeface="仿宋" pitchFamily="49" charset="-122"/>
                      </a:rPr>
                      <m:t>）</m:t>
                    </m:r>
                  </m:oMath>
                </a14:m>
                <a:r>
                  <a:rPr lang="en-US" altLang="zh-CN" sz="2400" dirty="0">
                    <a:latin typeface="+mj-lt"/>
                    <a:ea typeface="仿宋" pitchFamily="49" charset="-122"/>
                  </a:rPr>
                  <a:t>, compute </a:t>
                </a:r>
                <a14:m>
                  <m:oMath xmlns:m="http://schemas.openxmlformats.org/officeDocument/2006/math">
                    <m:r>
                      <a:rPr lang="en-US" altLang="zh-CN" sz="2400" i="1" dirty="0" smtClean="0">
                        <a:latin typeface="Cambria Math"/>
                        <a:ea typeface="仿宋" pitchFamily="49" charset="-122"/>
                      </a:rPr>
                      <m:t>𝑓</m:t>
                    </m:r>
                    <m:d>
                      <m:dPr>
                        <m:ctrlPr>
                          <a:rPr lang="en-US" altLang="zh-CN" sz="2400" i="1" dirty="0" smtClean="0">
                            <a:latin typeface="Cambria Math" panose="02040503050406030204" pitchFamily="18" charset="0"/>
                            <a:ea typeface="仿宋" pitchFamily="49" charset="-122"/>
                          </a:rPr>
                        </m:ctrlPr>
                      </m:dPr>
                      <m:e>
                        <m:r>
                          <a:rPr lang="en-US" altLang="zh-CN" sz="2400" i="1" dirty="0" smtClean="0">
                            <a:latin typeface="Cambria Math"/>
                            <a:ea typeface="仿宋" pitchFamily="49" charset="-122"/>
                          </a:rPr>
                          <m:t>𝑡</m:t>
                        </m:r>
                      </m:e>
                    </m:d>
                    <m:r>
                      <a:rPr lang="en-US" altLang="zh-CN" sz="2400" i="1" dirty="0" smtClean="0">
                        <a:latin typeface="Cambria Math"/>
                        <a:ea typeface="仿宋" pitchFamily="49" charset="-122"/>
                      </a:rPr>
                      <m:t>h</m:t>
                    </m:r>
                    <m:d>
                      <m:dPr>
                        <m:ctrlPr>
                          <a:rPr lang="en-US" altLang="zh-CN" sz="2400" i="1" dirty="0" smtClean="0">
                            <a:latin typeface="Cambria Math" panose="02040503050406030204" pitchFamily="18" charset="0"/>
                            <a:ea typeface="仿宋" pitchFamily="49" charset="-122"/>
                          </a:rPr>
                        </m:ctrlPr>
                      </m:dPr>
                      <m:e>
                        <m:r>
                          <a:rPr lang="en-US" altLang="zh-CN" sz="2400" i="1" dirty="0" smtClean="0">
                            <a:latin typeface="Cambria Math"/>
                            <a:ea typeface="仿宋" pitchFamily="49" charset="-122"/>
                          </a:rPr>
                          <m:t>𝑥</m:t>
                        </m:r>
                        <m:r>
                          <a:rPr lang="en-US" altLang="zh-CN" sz="2400" i="1" dirty="0" smtClean="0">
                            <a:latin typeface="Cambria Math"/>
                            <a:ea typeface="仿宋" pitchFamily="49" charset="-122"/>
                          </a:rPr>
                          <m:t>−</m:t>
                        </m:r>
                        <m:r>
                          <a:rPr lang="en-US" altLang="zh-CN" sz="2400" i="1" dirty="0" smtClean="0">
                            <a:latin typeface="Cambria Math"/>
                            <a:ea typeface="仿宋" pitchFamily="49" charset="-122"/>
                          </a:rPr>
                          <m:t>𝑡</m:t>
                        </m:r>
                      </m:e>
                    </m:d>
                    <m:r>
                      <a:rPr lang="en-US" altLang="zh-CN" sz="2400" b="0" i="0" dirty="0" smtClean="0">
                        <a:latin typeface="Cambria Math"/>
                        <a:ea typeface="仿宋" pitchFamily="49" charset="-122"/>
                      </a:rPr>
                      <m:t>;</m:t>
                    </m:r>
                  </m:oMath>
                </a14:m>
                <a:endParaRPr lang="en-US" altLang="zh-CN" sz="2400" b="0" dirty="0">
                  <a:latin typeface="+mj-lt"/>
                  <a:ea typeface="仿宋" pitchFamily="49" charset="-122"/>
                </a:endParaRPr>
              </a:p>
              <a:p>
                <a:r>
                  <a:rPr lang="en-US" altLang="zh-CN" sz="2400" dirty="0">
                    <a:latin typeface="+mj-lt"/>
                    <a:ea typeface="仿宋" pitchFamily="49" charset="-122"/>
                  </a:rPr>
                  <a:t>   Sum up all the </a:t>
                </a:r>
                <a14:m>
                  <m:oMath xmlns:m="http://schemas.openxmlformats.org/officeDocument/2006/math">
                    <m:r>
                      <a:rPr lang="en-US" altLang="zh-CN" sz="2400" b="0" i="1" smtClean="0">
                        <a:latin typeface="Cambria Math"/>
                        <a:ea typeface="仿宋" pitchFamily="49" charset="-122"/>
                      </a:rPr>
                      <m:t>𝑓</m:t>
                    </m:r>
                    <m:d>
                      <m:dPr>
                        <m:ctrlPr>
                          <a:rPr lang="en-US" altLang="zh-CN" sz="2400" b="0" i="1" smtClean="0">
                            <a:latin typeface="Cambria Math" panose="02040503050406030204" pitchFamily="18" charset="0"/>
                            <a:ea typeface="仿宋" pitchFamily="49" charset="-122"/>
                          </a:rPr>
                        </m:ctrlPr>
                      </m:dPr>
                      <m:e>
                        <m:r>
                          <a:rPr lang="en-US" altLang="zh-CN" sz="2400" b="0" i="1" smtClean="0">
                            <a:latin typeface="Cambria Math"/>
                            <a:ea typeface="仿宋" pitchFamily="49" charset="-122"/>
                          </a:rPr>
                          <m:t>𝑡</m:t>
                        </m:r>
                      </m:e>
                    </m:d>
                    <m:r>
                      <a:rPr lang="en-US" altLang="zh-CN" sz="2400" b="0" i="1" smtClean="0">
                        <a:latin typeface="Cambria Math"/>
                        <a:ea typeface="仿宋" pitchFamily="49" charset="-122"/>
                      </a:rPr>
                      <m:t>h</m:t>
                    </m:r>
                    <m:r>
                      <a:rPr lang="en-US" altLang="zh-CN" sz="2400" b="0" i="1" smtClean="0">
                        <a:latin typeface="Cambria Math"/>
                        <a:ea typeface="仿宋" pitchFamily="49" charset="-122"/>
                      </a:rPr>
                      <m:t>(</m:t>
                    </m:r>
                    <m:r>
                      <a:rPr lang="en-US" altLang="zh-CN" sz="2400" b="0" i="1" smtClean="0">
                        <a:latin typeface="Cambria Math"/>
                        <a:ea typeface="仿宋" pitchFamily="49" charset="-122"/>
                      </a:rPr>
                      <m:t>𝑥</m:t>
                    </m:r>
                    <m:r>
                      <a:rPr lang="en-US" altLang="zh-CN" sz="2400" b="0" i="1" smtClean="0">
                        <a:latin typeface="Cambria Math"/>
                        <a:ea typeface="仿宋" pitchFamily="49" charset="-122"/>
                      </a:rPr>
                      <m:t>−</m:t>
                    </m:r>
                    <m:r>
                      <a:rPr lang="en-US" altLang="zh-CN" sz="2400" b="0" i="1" smtClean="0">
                        <a:latin typeface="Cambria Math"/>
                        <a:ea typeface="仿宋" pitchFamily="49" charset="-122"/>
                      </a:rPr>
                      <m:t>𝑡</m:t>
                    </m:r>
                    <m:r>
                      <a:rPr lang="en-US" altLang="zh-CN" sz="2400" b="0" i="1" smtClean="0">
                        <a:latin typeface="Cambria Math"/>
                        <a:ea typeface="仿宋" pitchFamily="49" charset="-122"/>
                      </a:rPr>
                      <m:t>)</m:t>
                    </m:r>
                  </m:oMath>
                </a14:m>
                <a:r>
                  <a:rPr lang="zh-CN" altLang="en-US" sz="2400" dirty="0">
                    <a:latin typeface="+mj-lt"/>
                    <a:ea typeface="仿宋" pitchFamily="49" charset="-122"/>
                  </a:rPr>
                  <a:t> </a:t>
                </a:r>
                <a:r>
                  <a:rPr lang="en-US" altLang="zh-CN" sz="2400" dirty="0">
                    <a:latin typeface="+mj-lt"/>
                    <a:ea typeface="仿宋" pitchFamily="49" charset="-122"/>
                  </a:rPr>
                  <a:t>and divide it by </a:t>
                </a:r>
                <a14:m>
                  <m:oMath xmlns:m="http://schemas.openxmlformats.org/officeDocument/2006/math">
                    <m:r>
                      <a:rPr lang="en-US" altLang="zh-CN" sz="2400" i="1" dirty="0" smtClean="0">
                        <a:latin typeface="Cambria Math"/>
                        <a:ea typeface="仿宋" pitchFamily="49" charset="-122"/>
                      </a:rPr>
                      <m:t>𝑀</m:t>
                    </m:r>
                    <m:r>
                      <a:rPr lang="en-US" altLang="zh-CN" sz="2400" b="0" i="1" dirty="0" smtClean="0">
                        <a:latin typeface="Cambria Math"/>
                        <a:ea typeface="仿宋" pitchFamily="49" charset="-122"/>
                      </a:rPr>
                      <m:t> (</m:t>
                    </m:r>
                    <m:r>
                      <a:rPr lang="en-US" altLang="zh-CN" sz="2400" b="0" i="1" dirty="0" smtClean="0">
                        <a:latin typeface="Cambria Math"/>
                        <a:ea typeface="仿宋" pitchFamily="49" charset="-122"/>
                      </a:rPr>
                      <m:t>𝑀</m:t>
                    </m:r>
                    <m:r>
                      <a:rPr lang="en-US" altLang="zh-CN" sz="2400" b="0" i="1" dirty="0" smtClean="0">
                        <a:latin typeface="Cambria Math"/>
                        <a:ea typeface="仿宋" pitchFamily="49" charset="-122"/>
                      </a:rPr>
                      <m:t>=400)</m:t>
                    </m:r>
                  </m:oMath>
                </a14:m>
                <a:r>
                  <a:rPr lang="zh-CN" altLang="en-US" sz="2400" dirty="0">
                    <a:latin typeface="+mj-lt"/>
                    <a:ea typeface="仿宋" pitchFamily="49" charset="-122"/>
                  </a:rPr>
                  <a:t> </a:t>
                </a:r>
                <a:r>
                  <a:rPr lang="en-US" altLang="zh-CN" sz="2400" dirty="0">
                    <a:latin typeface="+mj-lt"/>
                    <a:ea typeface="仿宋" pitchFamily="49" charset="-122"/>
                  </a:rPr>
                  <a:t>. </a:t>
                </a:r>
              </a:p>
              <a:p>
                <a:r>
                  <a:rPr lang="en-US" altLang="zh-CN" sz="2400" dirty="0">
                    <a:latin typeface="+mj-lt"/>
                    <a:ea typeface="仿宋" pitchFamily="49" charset="-122"/>
                  </a:rPr>
                  <a:t>   Now you get the convolution at </a:t>
                </a:r>
                <a14:m>
                  <m:oMath xmlns:m="http://schemas.openxmlformats.org/officeDocument/2006/math">
                    <m:r>
                      <a:rPr lang="en-US" altLang="zh-CN" sz="2400" b="0" i="1" smtClean="0">
                        <a:latin typeface="Cambria Math"/>
                        <a:ea typeface="仿宋" pitchFamily="49" charset="-122"/>
                      </a:rPr>
                      <m:t>𝑥</m:t>
                    </m:r>
                  </m:oMath>
                </a14:m>
                <a:r>
                  <a:rPr lang="en-US" altLang="zh-CN" sz="2400" dirty="0">
                    <a:latin typeface="+mj-lt"/>
                    <a:ea typeface="仿宋" pitchFamily="49" charset="-122"/>
                  </a:rPr>
                  <a:t>. </a:t>
                </a:r>
                <a:endParaRPr lang="zh-CN" altLang="en-US" sz="2400" dirty="0">
                  <a:latin typeface="+mj-lt"/>
                  <a:ea typeface="仿宋" pitchFamily="49" charset="-122"/>
                </a:endParaRPr>
              </a:p>
              <a:p>
                <a:r>
                  <a:rPr lang="en-US" altLang="zh-CN" sz="2400" dirty="0">
                    <a:latin typeface="+mj-lt"/>
                    <a:ea typeface="仿宋" pitchFamily="49" charset="-122"/>
                  </a:rPr>
                  <a:t>Step 4</a:t>
                </a:r>
                <a:r>
                  <a:rPr lang="zh-CN" altLang="en-US" sz="2400" dirty="0">
                    <a:latin typeface="+mj-lt"/>
                    <a:ea typeface="仿宋" pitchFamily="49" charset="-122"/>
                  </a:rPr>
                  <a:t>：</a:t>
                </a:r>
              </a:p>
              <a:p>
                <a:r>
                  <a:rPr lang="zh-CN" altLang="en-US" sz="2400" dirty="0">
                    <a:latin typeface="+mj-lt"/>
                    <a:ea typeface="仿宋" pitchFamily="49" charset="-122"/>
                  </a:rPr>
                  <a:t>     </a:t>
                </a:r>
                <a:r>
                  <a:rPr lang="en-US" altLang="zh-CN" sz="2400" dirty="0">
                    <a:latin typeface="+mj-lt"/>
                    <a:ea typeface="仿宋" pitchFamily="49" charset="-122"/>
                  </a:rPr>
                  <a:t>Compute the convolution value for each </a:t>
                </a:r>
                <a14:m>
                  <m:oMath xmlns:m="http://schemas.openxmlformats.org/officeDocument/2006/math">
                    <m:r>
                      <a:rPr lang="en-US" altLang="zh-CN" sz="2400" b="0" i="1" smtClean="0">
                        <a:latin typeface="Cambria Math"/>
                        <a:ea typeface="仿宋" pitchFamily="49" charset="-122"/>
                      </a:rPr>
                      <m:t>𝑥</m:t>
                    </m:r>
                  </m:oMath>
                </a14:m>
                <a:r>
                  <a:rPr lang="zh-CN" altLang="en-US" sz="2400" dirty="0">
                    <a:latin typeface="+mj-lt"/>
                    <a:ea typeface="仿宋" pitchFamily="49" charset="-122"/>
                  </a:rPr>
                  <a:t> </a:t>
                </a:r>
                <a:r>
                  <a:rPr lang="en-US" altLang="zh-CN" sz="2400" dirty="0">
                    <a:latin typeface="+mj-lt"/>
                    <a:ea typeface="仿宋" pitchFamily="49" charset="-122"/>
                  </a:rPr>
                  <a:t>in the “effective range”. </a:t>
                </a:r>
              </a:p>
              <a:p>
                <a:r>
                  <a:rPr lang="en-US" altLang="zh-CN" sz="2400" dirty="0">
                    <a:latin typeface="+mj-lt"/>
                    <a:ea typeface="仿宋" pitchFamily="49" charset="-122"/>
                  </a:rPr>
                  <a:t>     You get a curve of </a:t>
                </a:r>
                <a14:m>
                  <m:oMath xmlns:m="http://schemas.openxmlformats.org/officeDocument/2006/math">
                    <m:r>
                      <a:rPr lang="en-US" altLang="zh-CN" sz="2400" b="0" i="1" smtClean="0">
                        <a:latin typeface="Cambria Math"/>
                        <a:ea typeface="仿宋" pitchFamily="49" charset="-122"/>
                      </a:rPr>
                      <m:t>𝑔</m:t>
                    </m:r>
                    <m:d>
                      <m:dPr>
                        <m:ctrlPr>
                          <a:rPr lang="en-US" altLang="zh-CN" sz="2400" b="0" i="1" smtClean="0">
                            <a:latin typeface="Cambria Math" panose="02040503050406030204" pitchFamily="18" charset="0"/>
                            <a:ea typeface="仿宋" pitchFamily="49" charset="-122"/>
                          </a:rPr>
                        </m:ctrlPr>
                      </m:dPr>
                      <m:e>
                        <m:r>
                          <a:rPr lang="en-US" altLang="zh-CN" sz="2400" b="0" i="1" smtClean="0">
                            <a:latin typeface="Cambria Math"/>
                            <a:ea typeface="仿宋" pitchFamily="49" charset="-122"/>
                          </a:rPr>
                          <m:t>𝑥</m:t>
                        </m:r>
                      </m:e>
                    </m:d>
                    <m:r>
                      <a:rPr lang="en-US" altLang="zh-CN" sz="2400" b="0" i="1" smtClean="0">
                        <a:latin typeface="Cambria Math"/>
                        <a:ea typeface="仿宋" pitchFamily="49" charset="-122"/>
                      </a:rPr>
                      <m:t>.</m:t>
                    </m:r>
                  </m:oMath>
                </a14:m>
                <a:endParaRPr lang="zh-CN" altLang="en-US" sz="2400" dirty="0">
                  <a:latin typeface="+mj-lt"/>
                  <a:ea typeface="仿宋" pitchFamily="49" charset="-122"/>
                </a:endParaRPr>
              </a:p>
            </p:txBody>
          </p:sp>
        </mc:Choice>
        <mc:Fallback xmlns="">
          <p:sp>
            <p:nvSpPr>
              <p:cNvPr id="191493" name="Text Box 5"/>
              <p:cNvSpPr txBox="1">
                <a:spLocks noRot="1" noChangeAspect="1" noMove="1" noResize="1" noEditPoints="1" noAdjustHandles="1" noChangeArrowheads="1" noChangeShapeType="1" noTextEdit="1"/>
              </p:cNvSpPr>
              <p:nvPr/>
            </p:nvSpPr>
            <p:spPr bwMode="auto">
              <a:xfrm>
                <a:off x="3522663" y="1556792"/>
                <a:ext cx="5441825" cy="4154984"/>
              </a:xfrm>
              <a:prstGeom prst="rect">
                <a:avLst/>
              </a:prstGeom>
              <a:blipFill rotWithShape="0">
                <a:blip r:embed="rId6"/>
                <a:stretch>
                  <a:fillRect l="-6383" t="-1760" r="-896" b="-234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91556" name="Group 68"/>
          <p:cNvGrpSpPr>
            <a:grpSpLocks/>
          </p:cNvGrpSpPr>
          <p:nvPr/>
        </p:nvGrpSpPr>
        <p:grpSpPr bwMode="auto">
          <a:xfrm>
            <a:off x="0" y="2749550"/>
            <a:ext cx="3797301" cy="1943100"/>
            <a:chOff x="0" y="1732"/>
            <a:chExt cx="2392" cy="1224"/>
          </a:xfrm>
        </p:grpSpPr>
        <p:sp>
          <p:nvSpPr>
            <p:cNvPr id="191531" name="Line 43"/>
            <p:cNvSpPr>
              <a:spLocks noChangeShapeType="1"/>
            </p:cNvSpPr>
            <p:nvPr/>
          </p:nvSpPr>
          <p:spPr bwMode="auto">
            <a:xfrm>
              <a:off x="488" y="2671"/>
              <a:ext cx="1687"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1532" name="Line 44"/>
            <p:cNvSpPr>
              <a:spLocks noChangeShapeType="1"/>
            </p:cNvSpPr>
            <p:nvPr/>
          </p:nvSpPr>
          <p:spPr bwMode="auto">
            <a:xfrm flipV="1">
              <a:off x="488" y="1984"/>
              <a:ext cx="0" cy="68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1533" name="Line 45"/>
            <p:cNvSpPr>
              <a:spLocks noChangeShapeType="1"/>
            </p:cNvSpPr>
            <p:nvPr/>
          </p:nvSpPr>
          <p:spPr bwMode="auto">
            <a:xfrm>
              <a:off x="676"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34" name="Line 46"/>
            <p:cNvSpPr>
              <a:spLocks noChangeShapeType="1"/>
            </p:cNvSpPr>
            <p:nvPr/>
          </p:nvSpPr>
          <p:spPr bwMode="auto">
            <a:xfrm>
              <a:off x="84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35" name="Line 47"/>
            <p:cNvSpPr>
              <a:spLocks noChangeShapeType="1"/>
            </p:cNvSpPr>
            <p:nvPr/>
          </p:nvSpPr>
          <p:spPr bwMode="auto">
            <a:xfrm>
              <a:off x="102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36" name="Line 48"/>
            <p:cNvSpPr>
              <a:spLocks noChangeShapeType="1"/>
            </p:cNvSpPr>
            <p:nvPr/>
          </p:nvSpPr>
          <p:spPr bwMode="auto">
            <a:xfrm>
              <a:off x="120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37" name="Text Box 49"/>
            <p:cNvSpPr txBox="1">
              <a:spLocks noChangeArrowheads="1"/>
            </p:cNvSpPr>
            <p:nvPr/>
          </p:nvSpPr>
          <p:spPr bwMode="auto">
            <a:xfrm>
              <a:off x="327" y="2669"/>
              <a:ext cx="31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0</a:t>
              </a:r>
              <a:endParaRPr lang="en-US" altLang="zh-CN" sz="2000"/>
            </a:p>
          </p:txBody>
        </p:sp>
        <p:sp>
          <p:nvSpPr>
            <p:cNvPr id="191538" name="Text Box 50"/>
            <p:cNvSpPr txBox="1">
              <a:spLocks noChangeArrowheads="1"/>
            </p:cNvSpPr>
            <p:nvPr/>
          </p:nvSpPr>
          <p:spPr bwMode="auto">
            <a:xfrm>
              <a:off x="555"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200</a:t>
              </a:r>
              <a:endParaRPr lang="en-US" altLang="zh-CN" sz="2000"/>
            </a:p>
          </p:txBody>
        </p:sp>
        <p:sp>
          <p:nvSpPr>
            <p:cNvPr id="191539" name="Text Box 51"/>
            <p:cNvSpPr txBox="1">
              <a:spLocks noChangeArrowheads="1"/>
            </p:cNvSpPr>
            <p:nvPr/>
          </p:nvSpPr>
          <p:spPr bwMode="auto">
            <a:xfrm>
              <a:off x="916"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400</a:t>
              </a:r>
              <a:endParaRPr lang="en-US" altLang="zh-CN" sz="2000"/>
            </a:p>
          </p:txBody>
        </p:sp>
        <p:sp>
          <p:nvSpPr>
            <p:cNvPr id="191540" name="Line 52"/>
            <p:cNvSpPr>
              <a:spLocks noChangeShapeType="1"/>
            </p:cNvSpPr>
            <p:nvPr/>
          </p:nvSpPr>
          <p:spPr bwMode="auto">
            <a:xfrm>
              <a:off x="1390"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1" name="Line 53"/>
            <p:cNvSpPr>
              <a:spLocks noChangeShapeType="1"/>
            </p:cNvSpPr>
            <p:nvPr/>
          </p:nvSpPr>
          <p:spPr bwMode="auto">
            <a:xfrm>
              <a:off x="1558"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2" name="Line 54"/>
            <p:cNvSpPr>
              <a:spLocks noChangeShapeType="1"/>
            </p:cNvSpPr>
            <p:nvPr/>
          </p:nvSpPr>
          <p:spPr bwMode="auto">
            <a:xfrm>
              <a:off x="1737"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3" name="Line 55"/>
            <p:cNvSpPr>
              <a:spLocks noChangeShapeType="1"/>
            </p:cNvSpPr>
            <p:nvPr/>
          </p:nvSpPr>
          <p:spPr bwMode="auto">
            <a:xfrm>
              <a:off x="1917"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4" name="Text Box 56"/>
            <p:cNvSpPr txBox="1">
              <a:spLocks noChangeArrowheads="1"/>
            </p:cNvSpPr>
            <p:nvPr/>
          </p:nvSpPr>
          <p:spPr bwMode="auto">
            <a:xfrm>
              <a:off x="1276"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600</a:t>
              </a:r>
              <a:endParaRPr lang="en-US" altLang="zh-CN" sz="2000"/>
            </a:p>
          </p:txBody>
        </p:sp>
        <p:sp>
          <p:nvSpPr>
            <p:cNvPr id="191545" name="Text Box 57"/>
            <p:cNvSpPr txBox="1">
              <a:spLocks noChangeArrowheads="1"/>
            </p:cNvSpPr>
            <p:nvPr/>
          </p:nvSpPr>
          <p:spPr bwMode="auto">
            <a:xfrm>
              <a:off x="1647"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800</a:t>
              </a:r>
              <a:endParaRPr lang="en-US" altLang="zh-CN" sz="2000"/>
            </a:p>
          </p:txBody>
        </p:sp>
        <p:sp>
          <p:nvSpPr>
            <p:cNvPr id="191546" name="Text Box 58"/>
            <p:cNvSpPr txBox="1">
              <a:spLocks noChangeArrowheads="1"/>
            </p:cNvSpPr>
            <p:nvPr/>
          </p:nvSpPr>
          <p:spPr bwMode="auto">
            <a:xfrm>
              <a:off x="211" y="2020"/>
              <a:ext cx="31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en-US" altLang="zh-CN" sz="2000" dirty="0">
                  <a:latin typeface="Times New Roman" pitchFamily="18" charset="0"/>
                </a:rPr>
                <a:t>3</a:t>
              </a:r>
              <a:endParaRPr lang="en-US" altLang="zh-CN" sz="2000" dirty="0"/>
            </a:p>
          </p:txBody>
        </p:sp>
        <p:sp>
          <p:nvSpPr>
            <p:cNvPr id="191547" name="Text Box 59"/>
            <p:cNvSpPr txBox="1">
              <a:spLocks noChangeArrowheads="1"/>
            </p:cNvSpPr>
            <p:nvPr/>
          </p:nvSpPr>
          <p:spPr bwMode="auto">
            <a:xfrm>
              <a:off x="0" y="2269"/>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en-US" altLang="zh-CN" sz="2000" dirty="0">
                  <a:latin typeface="Times New Roman" pitchFamily="18" charset="0"/>
                </a:rPr>
                <a:t>1.5</a:t>
              </a:r>
              <a:endParaRPr lang="en-US" altLang="zh-CN" sz="2000" dirty="0"/>
            </a:p>
          </p:txBody>
        </p:sp>
        <p:sp>
          <p:nvSpPr>
            <p:cNvPr id="191548" name="Line 60"/>
            <p:cNvSpPr>
              <a:spLocks noChangeShapeType="1"/>
            </p:cNvSpPr>
            <p:nvPr/>
          </p:nvSpPr>
          <p:spPr bwMode="auto">
            <a:xfrm>
              <a:off x="456" y="2190"/>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9" name="Line 61"/>
            <p:cNvSpPr>
              <a:spLocks noChangeShapeType="1"/>
            </p:cNvSpPr>
            <p:nvPr/>
          </p:nvSpPr>
          <p:spPr bwMode="auto">
            <a:xfrm>
              <a:off x="456" y="2433"/>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0" name="Line 62"/>
            <p:cNvSpPr>
              <a:spLocks noChangeShapeType="1"/>
            </p:cNvSpPr>
            <p:nvPr/>
          </p:nvSpPr>
          <p:spPr bwMode="auto">
            <a:xfrm flipV="1">
              <a:off x="488" y="2206"/>
              <a:ext cx="359" cy="46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1" name="Line 63"/>
            <p:cNvSpPr>
              <a:spLocks noChangeShapeType="1"/>
            </p:cNvSpPr>
            <p:nvPr/>
          </p:nvSpPr>
          <p:spPr bwMode="auto">
            <a:xfrm>
              <a:off x="847" y="2206"/>
              <a:ext cx="16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2" name="Line 64"/>
            <p:cNvSpPr>
              <a:spLocks noChangeShapeType="1"/>
            </p:cNvSpPr>
            <p:nvPr/>
          </p:nvSpPr>
          <p:spPr bwMode="auto">
            <a:xfrm>
              <a:off x="1015" y="2206"/>
              <a:ext cx="372" cy="454"/>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3" name="Line 65"/>
            <p:cNvSpPr>
              <a:spLocks noChangeShapeType="1"/>
            </p:cNvSpPr>
            <p:nvPr/>
          </p:nvSpPr>
          <p:spPr bwMode="auto">
            <a:xfrm>
              <a:off x="1387" y="2660"/>
              <a:ext cx="527"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4" name="Text Box 66"/>
            <p:cNvSpPr txBox="1">
              <a:spLocks noChangeArrowheads="1"/>
            </p:cNvSpPr>
            <p:nvPr/>
          </p:nvSpPr>
          <p:spPr bwMode="auto">
            <a:xfrm>
              <a:off x="1833" y="2392"/>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x</a:t>
              </a:r>
              <a:endParaRPr lang="en-US" altLang="zh-CN" sz="2000"/>
            </a:p>
          </p:txBody>
        </p:sp>
        <p:sp>
          <p:nvSpPr>
            <p:cNvPr id="191555" name="Text Box 67"/>
            <p:cNvSpPr txBox="1">
              <a:spLocks noChangeArrowheads="1"/>
            </p:cNvSpPr>
            <p:nvPr/>
          </p:nvSpPr>
          <p:spPr bwMode="auto">
            <a:xfrm>
              <a:off x="239" y="1732"/>
              <a:ext cx="8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dirty="0">
                  <a:latin typeface="Times New Roman" pitchFamily="18" charset="0"/>
                </a:rPr>
                <a:t>f</a:t>
              </a:r>
              <a:r>
                <a:rPr lang="en-US" altLang="zh-CN" sz="2000" dirty="0">
                  <a:latin typeface="Times New Roman" pitchFamily="18" charset="0"/>
                </a:rPr>
                <a:t>(</a:t>
              </a:r>
              <a:r>
                <a:rPr lang="en-US" altLang="zh-CN" sz="2000" i="1" dirty="0">
                  <a:latin typeface="Times New Roman" pitchFamily="18" charset="0"/>
                </a:rPr>
                <a:t>x</a:t>
              </a:r>
              <a:r>
                <a:rPr lang="en-US" altLang="zh-CN" sz="2000" dirty="0">
                  <a:latin typeface="Times New Roman" pitchFamily="18" charset="0"/>
                </a:rPr>
                <a:t>)*</a:t>
              </a:r>
              <a:r>
                <a:rPr lang="en-US" altLang="zh-CN" sz="2000" i="1" dirty="0">
                  <a:latin typeface="Times New Roman" pitchFamily="18" charset="0"/>
                </a:rPr>
                <a:t>h</a:t>
              </a:r>
              <a:r>
                <a:rPr lang="en-US" altLang="zh-CN" sz="2000" dirty="0">
                  <a:latin typeface="Times New Roman" pitchFamily="18" charset="0"/>
                </a:rPr>
                <a:t>(</a:t>
              </a:r>
              <a:r>
                <a:rPr lang="en-US" altLang="zh-CN" sz="2000" i="1" dirty="0">
                  <a:latin typeface="Times New Roman" pitchFamily="18" charset="0"/>
                </a:rPr>
                <a:t>x</a:t>
              </a:r>
              <a:r>
                <a:rPr lang="en-US" altLang="zh-CN" sz="2000" dirty="0">
                  <a:latin typeface="Times New Roman" pitchFamily="18" charset="0"/>
                </a:rPr>
                <a:t>)</a:t>
              </a:r>
              <a:endParaRPr lang="en-US" altLang="zh-CN" sz="2000" dirty="0"/>
            </a:p>
          </p:txBody>
        </p:sp>
      </p:grpSp>
    </p:spTree>
    <p:extLst>
      <p:ext uri="{BB962C8B-B14F-4D97-AF65-F5344CB8AC3E}">
        <p14:creationId xmlns:p14="http://schemas.microsoft.com/office/powerpoint/2010/main" val="17574914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35" name="Text Box 5"/>
              <p:cNvSpPr txBox="1">
                <a:spLocks noChangeArrowheads="1"/>
              </p:cNvSpPr>
              <p:nvPr/>
            </p:nvSpPr>
            <p:spPr bwMode="auto">
              <a:xfrm>
                <a:off x="358775" y="4056063"/>
                <a:ext cx="8494713" cy="16312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sz="2800" dirty="0">
                    <a:solidFill>
                      <a:srgbClr val="FF3300"/>
                    </a:solidFill>
                    <a:latin typeface="+mj-lt"/>
                    <a:ea typeface="华文行楷" pitchFamily="2" charset="-122"/>
                  </a:rPr>
                  <a:t>Effective range</a:t>
                </a:r>
                <a:r>
                  <a:rPr lang="zh-CN" altLang="en-US" dirty="0">
                    <a:latin typeface="+mj-lt"/>
                  </a:rPr>
                  <a:t>：</a:t>
                </a:r>
              </a:p>
              <a:p>
                <a:pPr eaLnBrk="1" hangingPunct="1"/>
                <a:r>
                  <a:rPr lang="zh-CN" altLang="en-US" dirty="0">
                    <a:latin typeface="+mj-lt"/>
                  </a:rPr>
                  <a:t>       </a:t>
                </a:r>
                <a:r>
                  <a:rPr lang="en-US" altLang="zh-CN" dirty="0">
                    <a:latin typeface="+mj-lt"/>
                  </a:rPr>
                  <a:t>Covers all the points that </a:t>
                </a:r>
                <a14:m>
                  <m:oMath xmlns:m="http://schemas.openxmlformats.org/officeDocument/2006/math">
                    <m:r>
                      <a:rPr lang="en-US" altLang="zh-CN" b="0" i="1" smtClean="0">
                        <a:latin typeface="Cambria Math"/>
                      </a:rPr>
                      <m:t>h</m:t>
                    </m:r>
                    <m:r>
                      <a:rPr lang="en-US" altLang="zh-CN" b="0" i="1" smtClean="0">
                        <a:latin typeface="Cambria Math"/>
                      </a:rPr>
                      <m:t>(</m:t>
                    </m:r>
                    <m:r>
                      <a:rPr lang="en-US" altLang="zh-CN" b="0" i="1" smtClean="0">
                        <a:latin typeface="Cambria Math"/>
                      </a:rPr>
                      <m:t>𝑡</m:t>
                    </m:r>
                    <m:r>
                      <a:rPr lang="en-US" altLang="zh-CN" b="0" i="1" smtClean="0">
                        <a:latin typeface="Cambria Math"/>
                      </a:rPr>
                      <m:t>)</m:t>
                    </m:r>
                  </m:oMath>
                </a14:m>
                <a:r>
                  <a:rPr lang="zh-CN" altLang="en-US" dirty="0">
                    <a:latin typeface="+mj-lt"/>
                    <a:ea typeface="华文仿宋" pitchFamily="2" charset="-122"/>
                  </a:rPr>
                  <a:t> </a:t>
                </a:r>
                <a:r>
                  <a:rPr lang="en-US" altLang="zh-CN" dirty="0">
                    <a:latin typeface="+mj-lt"/>
                    <a:ea typeface="华文仿宋" pitchFamily="2" charset="-122"/>
                  </a:rPr>
                  <a:t>go through during the sliding operation. </a:t>
                </a:r>
              </a:p>
              <a:p>
                <a:pPr eaLnBrk="1" hangingPunct="1"/>
                <a:r>
                  <a:rPr lang="en-US" altLang="zh-CN" dirty="0">
                    <a:latin typeface="+mj-lt"/>
                    <a:ea typeface="华文仿宋" pitchFamily="2" charset="-122"/>
                  </a:rPr>
                  <a:t>       In this example, the effective range of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is from 0 to 799.</a:t>
                </a:r>
                <a:endParaRPr lang="zh-CN" altLang="en-US" dirty="0">
                  <a:latin typeface="+mj-lt"/>
                  <a:ea typeface="华文仿宋" pitchFamily="2" charset="-122"/>
                </a:endParaRPr>
              </a:p>
            </p:txBody>
          </p:sp>
        </mc:Choice>
        <mc:Fallback xmlns="">
          <p:sp>
            <p:nvSpPr>
              <p:cNvPr id="18435" name="Text Box 5"/>
              <p:cNvSpPr txBox="1">
                <a:spLocks noRot="1" noChangeAspect="1" noMove="1" noResize="1" noEditPoints="1" noAdjustHandles="1" noChangeArrowheads="1" noChangeShapeType="1" noTextEdit="1"/>
              </p:cNvSpPr>
              <p:nvPr/>
            </p:nvSpPr>
            <p:spPr bwMode="auto">
              <a:xfrm>
                <a:off x="358775" y="4056063"/>
                <a:ext cx="8494713" cy="1631216"/>
              </a:xfrm>
              <a:prstGeom prst="rect">
                <a:avLst/>
              </a:prstGeom>
              <a:blipFill rotWithShape="0">
                <a:blip r:embed="rId4"/>
                <a:stretch>
                  <a:fillRect l="-1508" t="-3358" b="-74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436"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8434" name="Object 4"/>
          <p:cNvGraphicFramePr>
            <a:graphicFrameLocks noChangeAspect="1"/>
          </p:cNvGraphicFramePr>
          <p:nvPr/>
        </p:nvGraphicFramePr>
        <p:xfrm>
          <a:off x="4427984" y="2293570"/>
          <a:ext cx="4530725" cy="757238"/>
        </p:xfrm>
        <a:graphic>
          <a:graphicData uri="http://schemas.openxmlformats.org/presentationml/2006/ole">
            <mc:AlternateContent xmlns:mc="http://schemas.openxmlformats.org/markup-compatibility/2006">
              <mc:Choice xmlns:v="urn:schemas-microsoft-com:vml" Requires="v">
                <p:oleObj spid="_x0000_s22531" name="Equation" r:id="rId5" imgW="2565400" imgH="431800" progId="Equation.DSMT4">
                  <p:embed/>
                </p:oleObj>
              </mc:Choice>
              <mc:Fallback>
                <p:oleObj name="Equation" r:id="rId5" imgW="25654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2293570"/>
                        <a:ext cx="4530725"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438" name="Group 77"/>
          <p:cNvGrpSpPr>
            <a:grpSpLocks noChangeAspect="1"/>
          </p:cNvGrpSpPr>
          <p:nvPr/>
        </p:nvGrpSpPr>
        <p:grpSpPr bwMode="auto">
          <a:xfrm>
            <a:off x="2130425" y="2136775"/>
            <a:ext cx="4821238" cy="2228850"/>
            <a:chOff x="2055" y="1807"/>
            <a:chExt cx="6583" cy="3042"/>
          </a:xfrm>
        </p:grpSpPr>
        <p:sp>
          <p:nvSpPr>
            <p:cNvPr id="18439" name="AutoShape 78"/>
            <p:cNvSpPr>
              <a:spLocks noChangeAspect="1" noChangeArrowheads="1"/>
            </p:cNvSpPr>
            <p:nvPr/>
          </p:nvSpPr>
          <p:spPr bwMode="auto">
            <a:xfrm>
              <a:off x="2055" y="1807"/>
              <a:ext cx="6583" cy="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40" name="Line 79"/>
            <p:cNvSpPr>
              <a:spLocks noChangeShapeType="1"/>
            </p:cNvSpPr>
            <p:nvPr/>
          </p:nvSpPr>
          <p:spPr bwMode="auto">
            <a:xfrm>
              <a:off x="4712" y="4059"/>
              <a:ext cx="383"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1" name="Line 80"/>
            <p:cNvSpPr>
              <a:spLocks noChangeShapeType="1"/>
            </p:cNvSpPr>
            <p:nvPr/>
          </p:nvSpPr>
          <p:spPr bwMode="auto">
            <a:xfrm>
              <a:off x="3968"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2" name="Line 81"/>
            <p:cNvSpPr>
              <a:spLocks noChangeShapeType="1"/>
            </p:cNvSpPr>
            <p:nvPr/>
          </p:nvSpPr>
          <p:spPr bwMode="auto">
            <a:xfrm>
              <a:off x="4326"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3" name="Line 82"/>
            <p:cNvSpPr>
              <a:spLocks noChangeShapeType="1"/>
            </p:cNvSpPr>
            <p:nvPr/>
          </p:nvSpPr>
          <p:spPr bwMode="auto">
            <a:xfrm>
              <a:off x="4712"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4" name="Line 83"/>
            <p:cNvSpPr>
              <a:spLocks noChangeShapeType="1"/>
            </p:cNvSpPr>
            <p:nvPr/>
          </p:nvSpPr>
          <p:spPr bwMode="auto">
            <a:xfrm>
              <a:off x="5098"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5" name="Line 84"/>
            <p:cNvSpPr>
              <a:spLocks noChangeShapeType="1"/>
            </p:cNvSpPr>
            <p:nvPr/>
          </p:nvSpPr>
          <p:spPr bwMode="auto">
            <a:xfrm>
              <a:off x="4712" y="4059"/>
              <a:ext cx="383"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6" name="Line 85"/>
            <p:cNvSpPr>
              <a:spLocks noChangeShapeType="1"/>
            </p:cNvSpPr>
            <p:nvPr/>
          </p:nvSpPr>
          <p:spPr bwMode="auto">
            <a:xfrm>
              <a:off x="3968"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7" name="Line 86"/>
            <p:cNvSpPr>
              <a:spLocks noChangeShapeType="1"/>
            </p:cNvSpPr>
            <p:nvPr/>
          </p:nvSpPr>
          <p:spPr bwMode="auto">
            <a:xfrm>
              <a:off x="4326"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8" name="Line 87"/>
            <p:cNvSpPr>
              <a:spLocks noChangeShapeType="1"/>
            </p:cNvSpPr>
            <p:nvPr/>
          </p:nvSpPr>
          <p:spPr bwMode="auto">
            <a:xfrm>
              <a:off x="4712"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9" name="Line 88"/>
            <p:cNvSpPr>
              <a:spLocks noChangeShapeType="1"/>
            </p:cNvSpPr>
            <p:nvPr/>
          </p:nvSpPr>
          <p:spPr bwMode="auto">
            <a:xfrm>
              <a:off x="5098"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Text Box 89"/>
            <p:cNvSpPr txBox="1">
              <a:spLocks noChangeArrowheads="1"/>
            </p:cNvSpPr>
            <p:nvPr/>
          </p:nvSpPr>
          <p:spPr bwMode="auto">
            <a:xfrm>
              <a:off x="3710" y="4091"/>
              <a:ext cx="1197"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200</a:t>
              </a:r>
              <a:endParaRPr lang="en-US" altLang="zh-CN"/>
            </a:p>
          </p:txBody>
        </p:sp>
        <p:sp>
          <p:nvSpPr>
            <p:cNvPr id="18451" name="Line 90"/>
            <p:cNvSpPr>
              <a:spLocks noChangeShapeType="1"/>
            </p:cNvSpPr>
            <p:nvPr/>
          </p:nvSpPr>
          <p:spPr bwMode="auto">
            <a:xfrm>
              <a:off x="2067" y="4062"/>
              <a:ext cx="6571" cy="3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452" name="Line 91"/>
            <p:cNvSpPr>
              <a:spLocks noChangeShapeType="1"/>
            </p:cNvSpPr>
            <p:nvPr/>
          </p:nvSpPr>
          <p:spPr bwMode="auto">
            <a:xfrm flipV="1">
              <a:off x="3554" y="2037"/>
              <a:ext cx="0" cy="2035"/>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453" name="Line 92"/>
            <p:cNvSpPr>
              <a:spLocks noChangeShapeType="1"/>
            </p:cNvSpPr>
            <p:nvPr/>
          </p:nvSpPr>
          <p:spPr bwMode="auto">
            <a:xfrm>
              <a:off x="3582" y="2871"/>
              <a:ext cx="113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4" name="Line 93"/>
            <p:cNvSpPr>
              <a:spLocks noChangeShapeType="1"/>
            </p:cNvSpPr>
            <p:nvPr/>
          </p:nvSpPr>
          <p:spPr bwMode="auto">
            <a:xfrm>
              <a:off x="4712" y="2871"/>
              <a:ext cx="0" cy="11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5" name="Text Box 94"/>
            <p:cNvSpPr txBox="1">
              <a:spLocks noChangeArrowheads="1"/>
            </p:cNvSpPr>
            <p:nvPr/>
          </p:nvSpPr>
          <p:spPr bwMode="auto">
            <a:xfrm>
              <a:off x="3220" y="4091"/>
              <a:ext cx="663"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0</a:t>
              </a:r>
              <a:endParaRPr lang="en-US" altLang="zh-CN"/>
            </a:p>
          </p:txBody>
        </p:sp>
        <p:sp>
          <p:nvSpPr>
            <p:cNvPr id="18456" name="Text Box 95"/>
            <p:cNvSpPr txBox="1">
              <a:spLocks noChangeArrowheads="1"/>
            </p:cNvSpPr>
            <p:nvPr/>
          </p:nvSpPr>
          <p:spPr bwMode="auto">
            <a:xfrm>
              <a:off x="4482" y="4091"/>
              <a:ext cx="119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400</a:t>
              </a:r>
              <a:endParaRPr lang="en-US" altLang="zh-CN"/>
            </a:p>
          </p:txBody>
        </p:sp>
        <p:sp>
          <p:nvSpPr>
            <p:cNvPr id="18457" name="Text Box 96"/>
            <p:cNvSpPr txBox="1">
              <a:spLocks noChangeArrowheads="1"/>
            </p:cNvSpPr>
            <p:nvPr/>
          </p:nvSpPr>
          <p:spPr bwMode="auto">
            <a:xfrm>
              <a:off x="7150" y="3610"/>
              <a:ext cx="1196" cy="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i="1">
                  <a:solidFill>
                    <a:srgbClr val="000000"/>
                  </a:solidFill>
                  <a:latin typeface="Times New Roman" pitchFamily="18" charset="0"/>
                </a:rPr>
                <a:t>t</a:t>
              </a:r>
              <a:endParaRPr lang="en-US" altLang="zh-CN"/>
            </a:p>
          </p:txBody>
        </p:sp>
        <p:sp>
          <p:nvSpPr>
            <p:cNvPr id="18458" name="Text Box 97"/>
            <p:cNvSpPr txBox="1">
              <a:spLocks noChangeArrowheads="1"/>
            </p:cNvSpPr>
            <p:nvPr/>
          </p:nvSpPr>
          <p:spPr bwMode="auto">
            <a:xfrm>
              <a:off x="3340" y="1807"/>
              <a:ext cx="119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i="1">
                  <a:solidFill>
                    <a:srgbClr val="000000"/>
                  </a:solidFill>
                  <a:latin typeface="Times New Roman" pitchFamily="18" charset="0"/>
                </a:rPr>
                <a:t>f</a:t>
              </a:r>
              <a:r>
                <a:rPr lang="en-US" altLang="zh-CN" sz="2000">
                  <a:solidFill>
                    <a:srgbClr val="000000"/>
                  </a:solidFill>
                  <a:latin typeface="Times New Roman" pitchFamily="18" charset="0"/>
                </a:rPr>
                <a:t>(</a:t>
              </a:r>
              <a:r>
                <a:rPr lang="en-US" altLang="zh-CN" sz="2000" i="1">
                  <a:solidFill>
                    <a:srgbClr val="000000"/>
                  </a:solidFill>
                  <a:latin typeface="Times New Roman" pitchFamily="18" charset="0"/>
                </a:rPr>
                <a:t>t</a:t>
              </a:r>
              <a:r>
                <a:rPr lang="en-US" altLang="zh-CN" sz="2000">
                  <a:solidFill>
                    <a:srgbClr val="000000"/>
                  </a:solidFill>
                  <a:latin typeface="Times New Roman" pitchFamily="18" charset="0"/>
                </a:rPr>
                <a:t>)</a:t>
              </a:r>
              <a:endParaRPr lang="en-US" altLang="zh-CN"/>
            </a:p>
          </p:txBody>
        </p:sp>
        <p:sp>
          <p:nvSpPr>
            <p:cNvPr id="18459" name="Text Box 98"/>
            <p:cNvSpPr txBox="1">
              <a:spLocks noChangeArrowheads="1"/>
            </p:cNvSpPr>
            <p:nvPr/>
          </p:nvSpPr>
          <p:spPr bwMode="auto">
            <a:xfrm>
              <a:off x="2904" y="2427"/>
              <a:ext cx="663" cy="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3</a:t>
              </a:r>
              <a:endParaRPr lang="en-US" altLang="zh-CN"/>
            </a:p>
          </p:txBody>
        </p:sp>
        <p:sp>
          <p:nvSpPr>
            <p:cNvPr id="18460" name="Line 99"/>
            <p:cNvSpPr>
              <a:spLocks noChangeShapeType="1"/>
            </p:cNvSpPr>
            <p:nvPr/>
          </p:nvSpPr>
          <p:spPr bwMode="auto">
            <a:xfrm>
              <a:off x="3569" y="2871"/>
              <a:ext cx="2" cy="11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1" name="Line 100"/>
            <p:cNvSpPr>
              <a:spLocks noChangeShapeType="1"/>
            </p:cNvSpPr>
            <p:nvPr/>
          </p:nvSpPr>
          <p:spPr bwMode="auto">
            <a:xfrm flipH="1">
              <a:off x="2824" y="3332"/>
              <a:ext cx="745" cy="5"/>
            </a:xfrm>
            <a:prstGeom prst="line">
              <a:avLst/>
            </a:prstGeom>
            <a:noFill/>
            <a:ln w="28575">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2" name="Line 101"/>
            <p:cNvSpPr>
              <a:spLocks noChangeShapeType="1"/>
            </p:cNvSpPr>
            <p:nvPr/>
          </p:nvSpPr>
          <p:spPr bwMode="auto">
            <a:xfrm flipH="1">
              <a:off x="2820" y="3306"/>
              <a:ext cx="2" cy="756"/>
            </a:xfrm>
            <a:prstGeom prst="line">
              <a:avLst/>
            </a:prstGeom>
            <a:noFill/>
            <a:ln w="28575">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3" name="Line 102"/>
            <p:cNvSpPr>
              <a:spLocks noChangeShapeType="1"/>
            </p:cNvSpPr>
            <p:nvPr/>
          </p:nvSpPr>
          <p:spPr bwMode="auto">
            <a:xfrm flipH="1">
              <a:off x="2055" y="4062"/>
              <a:ext cx="743" cy="3"/>
            </a:xfrm>
            <a:prstGeom prst="line">
              <a:avLst/>
            </a:prstGeom>
            <a:noFill/>
            <a:ln w="28575">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4" name="Line 103"/>
            <p:cNvSpPr>
              <a:spLocks noChangeShapeType="1"/>
            </p:cNvSpPr>
            <p:nvPr/>
          </p:nvSpPr>
          <p:spPr bwMode="auto">
            <a:xfrm flipH="1">
              <a:off x="3563" y="3306"/>
              <a:ext cx="4" cy="756"/>
            </a:xfrm>
            <a:prstGeom prst="line">
              <a:avLst/>
            </a:prstGeom>
            <a:noFill/>
            <a:ln w="28575">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5" name="Line 104"/>
            <p:cNvSpPr>
              <a:spLocks noChangeShapeType="1"/>
            </p:cNvSpPr>
            <p:nvPr/>
          </p:nvSpPr>
          <p:spPr bwMode="auto">
            <a:xfrm flipH="1">
              <a:off x="5855" y="3332"/>
              <a:ext cx="747" cy="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6" name="Line 105"/>
            <p:cNvSpPr>
              <a:spLocks noChangeShapeType="1"/>
            </p:cNvSpPr>
            <p:nvPr/>
          </p:nvSpPr>
          <p:spPr bwMode="auto">
            <a:xfrm flipH="1">
              <a:off x="5851" y="3306"/>
              <a:ext cx="3" cy="75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7" name="Line 106"/>
            <p:cNvSpPr>
              <a:spLocks noChangeShapeType="1"/>
            </p:cNvSpPr>
            <p:nvPr/>
          </p:nvSpPr>
          <p:spPr bwMode="auto">
            <a:xfrm flipH="1">
              <a:off x="5086" y="4062"/>
              <a:ext cx="743" cy="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8" name="Line 107"/>
            <p:cNvSpPr>
              <a:spLocks noChangeShapeType="1"/>
            </p:cNvSpPr>
            <p:nvPr/>
          </p:nvSpPr>
          <p:spPr bwMode="auto">
            <a:xfrm flipH="1">
              <a:off x="6595" y="3306"/>
              <a:ext cx="4" cy="75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9" name="Text Box 108"/>
            <p:cNvSpPr txBox="1">
              <a:spLocks noChangeArrowheads="1"/>
            </p:cNvSpPr>
            <p:nvPr/>
          </p:nvSpPr>
          <p:spPr bwMode="auto">
            <a:xfrm>
              <a:off x="5195" y="4091"/>
              <a:ext cx="119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600</a:t>
              </a:r>
              <a:endParaRPr lang="en-US" altLang="zh-CN"/>
            </a:p>
          </p:txBody>
        </p:sp>
        <p:sp>
          <p:nvSpPr>
            <p:cNvPr id="18470" name="Text Box 109"/>
            <p:cNvSpPr txBox="1">
              <a:spLocks noChangeArrowheads="1"/>
            </p:cNvSpPr>
            <p:nvPr/>
          </p:nvSpPr>
          <p:spPr bwMode="auto">
            <a:xfrm>
              <a:off x="5985" y="4091"/>
              <a:ext cx="1197"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800</a:t>
              </a:r>
              <a:endParaRPr lang="en-US" altLang="zh-CN"/>
            </a:p>
          </p:txBody>
        </p:sp>
        <p:sp>
          <p:nvSpPr>
            <p:cNvPr id="18471" name="Text Box 110"/>
            <p:cNvSpPr txBox="1">
              <a:spLocks noChangeArrowheads="1"/>
            </p:cNvSpPr>
            <p:nvPr/>
          </p:nvSpPr>
          <p:spPr bwMode="auto">
            <a:xfrm>
              <a:off x="4482" y="4091"/>
              <a:ext cx="119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400</a:t>
              </a:r>
              <a:endParaRPr lang="en-US" altLang="zh-CN"/>
            </a:p>
          </p:txBody>
        </p:sp>
        <p:sp>
          <p:nvSpPr>
            <p:cNvPr id="18472" name="Line 111"/>
            <p:cNvSpPr>
              <a:spLocks noChangeShapeType="1"/>
            </p:cNvSpPr>
            <p:nvPr/>
          </p:nvSpPr>
          <p:spPr bwMode="auto">
            <a:xfrm>
              <a:off x="3556" y="3662"/>
              <a:ext cx="3030" cy="0"/>
            </a:xfrm>
            <a:prstGeom prst="line">
              <a:avLst/>
            </a:prstGeom>
            <a:noFill/>
            <a:ln w="38100">
              <a:solidFill>
                <a:srgbClr val="000000"/>
              </a:solidFill>
              <a:prstDash val="dash"/>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81634962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9" name="Text Box 2"/>
              <p:cNvSpPr txBox="1">
                <a:spLocks noChangeArrowheads="1"/>
              </p:cNvSpPr>
              <p:nvPr/>
            </p:nvSpPr>
            <p:spPr bwMode="auto">
              <a:xfrm>
                <a:off x="909638" y="4637088"/>
                <a:ext cx="7580312"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华文仿宋" pitchFamily="2" charset="-122"/>
                  </a:rPr>
                  <a:t>Hence the convolution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is also a function and its variable is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a:t>
                </a:r>
                <a:endParaRPr lang="zh-CN" altLang="en-US" dirty="0">
                  <a:latin typeface="+mj-lt"/>
                  <a:ea typeface="华文仿宋" pitchFamily="2" charset="-122"/>
                </a:endParaRPr>
              </a:p>
            </p:txBody>
          </p:sp>
        </mc:Choice>
        <mc:Fallback xmlns="">
          <p:sp>
            <p:nvSpPr>
              <p:cNvPr id="19459" name="Text Box 2"/>
              <p:cNvSpPr txBox="1">
                <a:spLocks noRot="1" noChangeAspect="1" noMove="1" noResize="1" noEditPoints="1" noAdjustHandles="1" noChangeArrowheads="1" noChangeShapeType="1" noTextEdit="1"/>
              </p:cNvSpPr>
              <p:nvPr/>
            </p:nvSpPr>
            <p:spPr bwMode="auto">
              <a:xfrm>
                <a:off x="909638" y="4637088"/>
                <a:ext cx="7580312" cy="830997"/>
              </a:xfrm>
              <a:prstGeom prst="rect">
                <a:avLst/>
              </a:prstGeom>
              <a:blipFill rotWithShape="0">
                <a:blip r:embed="rId4"/>
                <a:stretch>
                  <a:fillRect l="-1206" t="-5882" b="-161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0" name="Rectangle 3"/>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9458" name="Object 5"/>
          <p:cNvGraphicFramePr>
            <a:graphicFrameLocks noChangeAspect="1"/>
          </p:cNvGraphicFramePr>
          <p:nvPr/>
        </p:nvGraphicFramePr>
        <p:xfrm>
          <a:off x="4311650" y="2239714"/>
          <a:ext cx="4530725" cy="757238"/>
        </p:xfrm>
        <a:graphic>
          <a:graphicData uri="http://schemas.openxmlformats.org/presentationml/2006/ole">
            <mc:AlternateContent xmlns:mc="http://schemas.openxmlformats.org/markup-compatibility/2006">
              <mc:Choice xmlns:v="urn:schemas-microsoft-com:vml" Requires="v">
                <p:oleObj spid="_x0000_s23555" name="Equation" r:id="rId5" imgW="2565400" imgH="431800" progId="Equation.DSMT4">
                  <p:embed/>
                </p:oleObj>
              </mc:Choice>
              <mc:Fallback>
                <p:oleObj name="Equation" r:id="rId5" imgW="25654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1650" y="2239714"/>
                        <a:ext cx="4530725"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9462" name="Group 41"/>
          <p:cNvGrpSpPr>
            <a:grpSpLocks/>
          </p:cNvGrpSpPr>
          <p:nvPr/>
        </p:nvGrpSpPr>
        <p:grpSpPr bwMode="auto">
          <a:xfrm>
            <a:off x="2598738" y="2371725"/>
            <a:ext cx="3797300" cy="1943100"/>
            <a:chOff x="0" y="1732"/>
            <a:chExt cx="2392" cy="1224"/>
          </a:xfrm>
        </p:grpSpPr>
        <p:sp>
          <p:nvSpPr>
            <p:cNvPr id="19463" name="Line 42"/>
            <p:cNvSpPr>
              <a:spLocks noChangeShapeType="1"/>
            </p:cNvSpPr>
            <p:nvPr/>
          </p:nvSpPr>
          <p:spPr bwMode="auto">
            <a:xfrm>
              <a:off x="488" y="2671"/>
              <a:ext cx="1687"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464" name="Line 43"/>
            <p:cNvSpPr>
              <a:spLocks noChangeShapeType="1"/>
            </p:cNvSpPr>
            <p:nvPr/>
          </p:nvSpPr>
          <p:spPr bwMode="auto">
            <a:xfrm flipV="1">
              <a:off x="488" y="1984"/>
              <a:ext cx="0" cy="68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465" name="Line 44"/>
            <p:cNvSpPr>
              <a:spLocks noChangeShapeType="1"/>
            </p:cNvSpPr>
            <p:nvPr/>
          </p:nvSpPr>
          <p:spPr bwMode="auto">
            <a:xfrm>
              <a:off x="676"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6" name="Line 45"/>
            <p:cNvSpPr>
              <a:spLocks noChangeShapeType="1"/>
            </p:cNvSpPr>
            <p:nvPr/>
          </p:nvSpPr>
          <p:spPr bwMode="auto">
            <a:xfrm>
              <a:off x="84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7" name="Line 46"/>
            <p:cNvSpPr>
              <a:spLocks noChangeShapeType="1"/>
            </p:cNvSpPr>
            <p:nvPr/>
          </p:nvSpPr>
          <p:spPr bwMode="auto">
            <a:xfrm>
              <a:off x="102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8" name="Line 47"/>
            <p:cNvSpPr>
              <a:spLocks noChangeShapeType="1"/>
            </p:cNvSpPr>
            <p:nvPr/>
          </p:nvSpPr>
          <p:spPr bwMode="auto">
            <a:xfrm>
              <a:off x="120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9" name="Text Box 48"/>
            <p:cNvSpPr txBox="1">
              <a:spLocks noChangeArrowheads="1"/>
            </p:cNvSpPr>
            <p:nvPr/>
          </p:nvSpPr>
          <p:spPr bwMode="auto">
            <a:xfrm>
              <a:off x="327" y="2669"/>
              <a:ext cx="31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0</a:t>
              </a:r>
              <a:endParaRPr lang="en-US" altLang="zh-CN" sz="2000"/>
            </a:p>
          </p:txBody>
        </p:sp>
        <p:sp>
          <p:nvSpPr>
            <p:cNvPr id="19470" name="Text Box 49"/>
            <p:cNvSpPr txBox="1">
              <a:spLocks noChangeArrowheads="1"/>
            </p:cNvSpPr>
            <p:nvPr/>
          </p:nvSpPr>
          <p:spPr bwMode="auto">
            <a:xfrm>
              <a:off x="555"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200</a:t>
              </a:r>
              <a:endParaRPr lang="en-US" altLang="zh-CN" sz="2000"/>
            </a:p>
          </p:txBody>
        </p:sp>
        <p:sp>
          <p:nvSpPr>
            <p:cNvPr id="19471" name="Text Box 50"/>
            <p:cNvSpPr txBox="1">
              <a:spLocks noChangeArrowheads="1"/>
            </p:cNvSpPr>
            <p:nvPr/>
          </p:nvSpPr>
          <p:spPr bwMode="auto">
            <a:xfrm>
              <a:off x="916"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400</a:t>
              </a:r>
              <a:endParaRPr lang="en-US" altLang="zh-CN" sz="2000"/>
            </a:p>
          </p:txBody>
        </p:sp>
        <p:sp>
          <p:nvSpPr>
            <p:cNvPr id="19472" name="Line 51"/>
            <p:cNvSpPr>
              <a:spLocks noChangeShapeType="1"/>
            </p:cNvSpPr>
            <p:nvPr/>
          </p:nvSpPr>
          <p:spPr bwMode="auto">
            <a:xfrm>
              <a:off x="1390"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3" name="Line 52"/>
            <p:cNvSpPr>
              <a:spLocks noChangeShapeType="1"/>
            </p:cNvSpPr>
            <p:nvPr/>
          </p:nvSpPr>
          <p:spPr bwMode="auto">
            <a:xfrm>
              <a:off x="1558"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4" name="Line 53"/>
            <p:cNvSpPr>
              <a:spLocks noChangeShapeType="1"/>
            </p:cNvSpPr>
            <p:nvPr/>
          </p:nvSpPr>
          <p:spPr bwMode="auto">
            <a:xfrm>
              <a:off x="1737"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5" name="Line 54"/>
            <p:cNvSpPr>
              <a:spLocks noChangeShapeType="1"/>
            </p:cNvSpPr>
            <p:nvPr/>
          </p:nvSpPr>
          <p:spPr bwMode="auto">
            <a:xfrm>
              <a:off x="1917"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6" name="Text Box 55"/>
            <p:cNvSpPr txBox="1">
              <a:spLocks noChangeArrowheads="1"/>
            </p:cNvSpPr>
            <p:nvPr/>
          </p:nvSpPr>
          <p:spPr bwMode="auto">
            <a:xfrm>
              <a:off x="1276"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600</a:t>
              </a:r>
              <a:endParaRPr lang="en-US" altLang="zh-CN" sz="2000"/>
            </a:p>
          </p:txBody>
        </p:sp>
        <p:sp>
          <p:nvSpPr>
            <p:cNvPr id="19477" name="Text Box 56"/>
            <p:cNvSpPr txBox="1">
              <a:spLocks noChangeArrowheads="1"/>
            </p:cNvSpPr>
            <p:nvPr/>
          </p:nvSpPr>
          <p:spPr bwMode="auto">
            <a:xfrm>
              <a:off x="1647"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800</a:t>
              </a:r>
              <a:endParaRPr lang="en-US" altLang="zh-CN" sz="2000"/>
            </a:p>
          </p:txBody>
        </p:sp>
        <p:sp>
          <p:nvSpPr>
            <p:cNvPr id="19478" name="Text Box 57"/>
            <p:cNvSpPr txBox="1">
              <a:spLocks noChangeArrowheads="1"/>
            </p:cNvSpPr>
            <p:nvPr/>
          </p:nvSpPr>
          <p:spPr bwMode="auto">
            <a:xfrm>
              <a:off x="211" y="2020"/>
              <a:ext cx="31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r" eaLnBrk="1" hangingPunct="1"/>
              <a:r>
                <a:rPr lang="en-US" altLang="zh-CN" sz="2000">
                  <a:latin typeface="Times New Roman" pitchFamily="18" charset="0"/>
                </a:rPr>
                <a:t>3</a:t>
              </a:r>
              <a:endParaRPr lang="en-US" altLang="zh-CN" sz="2000"/>
            </a:p>
          </p:txBody>
        </p:sp>
        <p:sp>
          <p:nvSpPr>
            <p:cNvPr id="19479" name="Text Box 58"/>
            <p:cNvSpPr txBox="1">
              <a:spLocks noChangeArrowheads="1"/>
            </p:cNvSpPr>
            <p:nvPr/>
          </p:nvSpPr>
          <p:spPr bwMode="auto">
            <a:xfrm>
              <a:off x="0" y="2269"/>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r" eaLnBrk="1" hangingPunct="1"/>
              <a:r>
                <a:rPr lang="en-US" altLang="zh-CN" sz="2000">
                  <a:latin typeface="Times New Roman" pitchFamily="18" charset="0"/>
                </a:rPr>
                <a:t>1.5</a:t>
              </a:r>
              <a:endParaRPr lang="en-US" altLang="zh-CN" sz="2000"/>
            </a:p>
          </p:txBody>
        </p:sp>
        <p:sp>
          <p:nvSpPr>
            <p:cNvPr id="19480" name="Line 59"/>
            <p:cNvSpPr>
              <a:spLocks noChangeShapeType="1"/>
            </p:cNvSpPr>
            <p:nvPr/>
          </p:nvSpPr>
          <p:spPr bwMode="auto">
            <a:xfrm>
              <a:off x="456" y="2190"/>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1" name="Line 60"/>
            <p:cNvSpPr>
              <a:spLocks noChangeShapeType="1"/>
            </p:cNvSpPr>
            <p:nvPr/>
          </p:nvSpPr>
          <p:spPr bwMode="auto">
            <a:xfrm>
              <a:off x="456" y="2433"/>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2" name="Line 61"/>
            <p:cNvSpPr>
              <a:spLocks noChangeShapeType="1"/>
            </p:cNvSpPr>
            <p:nvPr/>
          </p:nvSpPr>
          <p:spPr bwMode="auto">
            <a:xfrm flipV="1">
              <a:off x="488" y="2206"/>
              <a:ext cx="359" cy="46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3" name="Line 62"/>
            <p:cNvSpPr>
              <a:spLocks noChangeShapeType="1"/>
            </p:cNvSpPr>
            <p:nvPr/>
          </p:nvSpPr>
          <p:spPr bwMode="auto">
            <a:xfrm>
              <a:off x="847" y="2206"/>
              <a:ext cx="16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4" name="Line 63"/>
            <p:cNvSpPr>
              <a:spLocks noChangeShapeType="1"/>
            </p:cNvSpPr>
            <p:nvPr/>
          </p:nvSpPr>
          <p:spPr bwMode="auto">
            <a:xfrm>
              <a:off x="1015" y="2206"/>
              <a:ext cx="372" cy="454"/>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5" name="Line 64"/>
            <p:cNvSpPr>
              <a:spLocks noChangeShapeType="1"/>
            </p:cNvSpPr>
            <p:nvPr/>
          </p:nvSpPr>
          <p:spPr bwMode="auto">
            <a:xfrm>
              <a:off x="1387" y="2660"/>
              <a:ext cx="527"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6" name="Text Box 65"/>
            <p:cNvSpPr txBox="1">
              <a:spLocks noChangeArrowheads="1"/>
            </p:cNvSpPr>
            <p:nvPr/>
          </p:nvSpPr>
          <p:spPr bwMode="auto">
            <a:xfrm>
              <a:off x="1833" y="2392"/>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i="1">
                  <a:latin typeface="Times New Roman" pitchFamily="18" charset="0"/>
                </a:rPr>
                <a:t>x</a:t>
              </a:r>
              <a:endParaRPr lang="en-US" altLang="zh-CN" sz="2000"/>
            </a:p>
          </p:txBody>
        </p:sp>
        <p:sp>
          <p:nvSpPr>
            <p:cNvPr id="19487" name="Text Box 66"/>
            <p:cNvSpPr txBox="1">
              <a:spLocks noChangeArrowheads="1"/>
            </p:cNvSpPr>
            <p:nvPr/>
          </p:nvSpPr>
          <p:spPr bwMode="auto">
            <a:xfrm>
              <a:off x="239" y="1732"/>
              <a:ext cx="8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i="1">
                  <a:latin typeface="Times New Roman" pitchFamily="18" charset="0"/>
                </a:rPr>
                <a:t>f</a:t>
              </a:r>
              <a:r>
                <a:rPr lang="en-US" altLang="zh-CN" sz="2000">
                  <a:latin typeface="Times New Roman" pitchFamily="18" charset="0"/>
                </a:rPr>
                <a:t>(</a:t>
              </a:r>
              <a:r>
                <a:rPr lang="en-US" altLang="zh-CN" sz="2000" i="1">
                  <a:latin typeface="Times New Roman" pitchFamily="18" charset="0"/>
                </a:rPr>
                <a:t>x</a:t>
              </a:r>
              <a:r>
                <a:rPr lang="en-US" altLang="zh-CN" sz="2000">
                  <a:latin typeface="Times New Roman" pitchFamily="18" charset="0"/>
                </a:rPr>
                <a:t>)*</a:t>
              </a:r>
              <a:r>
                <a:rPr lang="en-US" altLang="zh-CN" sz="2000" i="1">
                  <a:latin typeface="Times New Roman" pitchFamily="18" charset="0"/>
                </a:rPr>
                <a:t>g</a:t>
              </a:r>
              <a:r>
                <a:rPr lang="en-US" altLang="zh-CN" sz="2000">
                  <a:latin typeface="Times New Roman" pitchFamily="18" charset="0"/>
                </a:rPr>
                <a:t>(</a:t>
              </a:r>
              <a:r>
                <a:rPr lang="en-US" altLang="zh-CN" sz="2000" i="1">
                  <a:latin typeface="Times New Roman" pitchFamily="18" charset="0"/>
                </a:rPr>
                <a:t>x</a:t>
              </a:r>
              <a:r>
                <a:rPr lang="en-US" altLang="zh-CN" sz="2000">
                  <a:latin typeface="Times New Roman" pitchFamily="18" charset="0"/>
                </a:rPr>
                <a:t>)</a:t>
              </a:r>
              <a:endParaRPr lang="en-US" altLang="zh-CN" sz="2000"/>
            </a:p>
          </p:txBody>
        </p:sp>
      </p:grpSp>
    </p:spTree>
    <p:extLst>
      <p:ext uri="{BB962C8B-B14F-4D97-AF65-F5344CB8AC3E}">
        <p14:creationId xmlns:p14="http://schemas.microsoft.com/office/powerpoint/2010/main" val="360050646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sz="3600"/>
              <a:t>Example of 3x3 convolution mask</a:t>
            </a:r>
          </a:p>
        </p:txBody>
      </p:sp>
      <p:sp>
        <p:nvSpPr>
          <p:cNvPr id="52227" name="Rectangle 3"/>
          <p:cNvSpPr>
            <a:spLocks noGrp="1" noChangeArrowheads="1"/>
          </p:cNvSpPr>
          <p:nvPr>
            <p:ph type="body" idx="1"/>
          </p:nvPr>
        </p:nvSpPr>
        <p:spPr/>
        <p:txBody>
          <a:bodyPr/>
          <a:lstStyle/>
          <a:p>
            <a:pPr eaLnBrk="1" hangingPunct="1"/>
            <a:endParaRPr lang="zh-CN" altLang="zh-CN"/>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798149"/>
            <a:ext cx="7509272" cy="4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5"/>
          <p:cNvSpPr txBox="1">
            <a:spLocks noChangeArrowheads="1"/>
          </p:cNvSpPr>
          <p:nvPr/>
        </p:nvSpPr>
        <p:spPr bwMode="auto">
          <a:xfrm>
            <a:off x="4343400" y="6415088"/>
            <a:ext cx="478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r>
              <a:rPr lang="en-US" altLang="zh-CN" sz="1400"/>
              <a:t>[Jain, Kasturi, and Schunck (1995). Machine Vision, Ch. 4</a:t>
            </a:r>
            <a:r>
              <a:rPr lang="en-US" altLang="zh-CN" sz="1800"/>
              <a:t>]</a:t>
            </a:r>
          </a:p>
        </p:txBody>
      </p:sp>
    </p:spTree>
    <p:extLst>
      <p:ext uri="{BB962C8B-B14F-4D97-AF65-F5344CB8AC3E}">
        <p14:creationId xmlns:p14="http://schemas.microsoft.com/office/powerpoint/2010/main" val="302112816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sz="3600"/>
              <a:t>Example of 3x3 convolution mask</a:t>
            </a:r>
          </a:p>
        </p:txBody>
      </p:sp>
      <p:sp>
        <p:nvSpPr>
          <p:cNvPr id="53251" name="Rectangle 3"/>
          <p:cNvSpPr>
            <a:spLocks noGrp="1" noChangeArrowheads="1"/>
          </p:cNvSpPr>
          <p:nvPr>
            <p:ph type="body" idx="1"/>
          </p:nvPr>
        </p:nvSpPr>
        <p:spPr/>
        <p:txBody>
          <a:bodyPr/>
          <a:lstStyle/>
          <a:p>
            <a:pPr eaLnBrk="1" hangingPunct="1"/>
            <a:endParaRPr lang="zh-CN" altLang="zh-CN"/>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19200"/>
            <a:ext cx="8320088"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tangle 5"/>
          <p:cNvSpPr>
            <a:spLocks noChangeArrowheads="1"/>
          </p:cNvSpPr>
          <p:nvPr/>
        </p:nvSpPr>
        <p:spPr bwMode="auto">
          <a:xfrm>
            <a:off x="4714875" y="3011488"/>
            <a:ext cx="304800" cy="3048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3254" name="Text Box 6"/>
          <p:cNvSpPr txBox="1">
            <a:spLocks noChangeArrowheads="1"/>
          </p:cNvSpPr>
          <p:nvPr/>
        </p:nvSpPr>
        <p:spPr bwMode="auto">
          <a:xfrm>
            <a:off x="4343400" y="6415088"/>
            <a:ext cx="478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r>
              <a:rPr lang="en-US" altLang="zh-CN" sz="1400"/>
              <a:t>[Jain, Kasturi, and Schunck (1995). Machine Vision, Ch. 4</a:t>
            </a:r>
            <a:r>
              <a:rPr lang="en-US" altLang="zh-CN" sz="1800"/>
              <a:t>]</a:t>
            </a:r>
          </a:p>
        </p:txBody>
      </p:sp>
    </p:spTree>
    <p:extLst>
      <p:ext uri="{BB962C8B-B14F-4D97-AF65-F5344CB8AC3E}">
        <p14:creationId xmlns:p14="http://schemas.microsoft.com/office/powerpoint/2010/main" val="181470014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In plain words</a:t>
            </a:r>
          </a:p>
        </p:txBody>
      </p:sp>
      <p:sp>
        <p:nvSpPr>
          <p:cNvPr id="54275" name="Rectangle 3"/>
          <p:cNvSpPr>
            <a:spLocks noGrp="1" noChangeArrowheads="1"/>
          </p:cNvSpPr>
          <p:nvPr>
            <p:ph type="body" idx="1"/>
          </p:nvPr>
        </p:nvSpPr>
        <p:spPr/>
        <p:txBody>
          <a:bodyPr/>
          <a:lstStyle/>
          <a:p>
            <a:pPr algn="ctr" eaLnBrk="1" hangingPunct="1">
              <a:buFontTx/>
              <a:buNone/>
            </a:pPr>
            <a:r>
              <a:rPr lang="en-US" altLang="zh-CN" sz="4000"/>
              <a:t>  </a:t>
            </a:r>
          </a:p>
          <a:p>
            <a:pPr algn="ctr" eaLnBrk="1" hangingPunct="1">
              <a:buFontTx/>
              <a:buNone/>
            </a:pPr>
            <a:r>
              <a:rPr lang="en-US" altLang="zh-CN" sz="4000"/>
              <a:t>Convolution is essentially equivalent to computing a weighted sum of image pixels.</a:t>
            </a:r>
          </a:p>
        </p:txBody>
      </p:sp>
    </p:spTree>
    <p:extLst>
      <p:ext uri="{BB962C8B-B14F-4D97-AF65-F5344CB8AC3E}">
        <p14:creationId xmlns:p14="http://schemas.microsoft.com/office/powerpoint/2010/main" val="210766757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Assignments</a:t>
            </a:r>
            <a:endParaRPr lang="zh-CN" altLang="en-US" dirty="0"/>
          </a:p>
        </p:txBody>
      </p:sp>
      <p:sp>
        <p:nvSpPr>
          <p:cNvPr id="3" name="内容占位符 2"/>
          <p:cNvSpPr>
            <a:spLocks noGrp="1"/>
          </p:cNvSpPr>
          <p:nvPr>
            <p:ph idx="1"/>
          </p:nvPr>
        </p:nvSpPr>
        <p:spPr/>
        <p:txBody>
          <a:bodyPr/>
          <a:lstStyle/>
          <a:p>
            <a:r>
              <a:rPr lang="en-US" altLang="zh-CN" dirty="0"/>
              <a:t>Image mean filtering</a:t>
            </a:r>
          </a:p>
          <a:p>
            <a:r>
              <a:rPr lang="en-US" altLang="zh-CN" dirty="0" err="1"/>
              <a:t>Laplacian</a:t>
            </a:r>
            <a:r>
              <a:rPr lang="en-US" altLang="zh-CN" dirty="0"/>
              <a:t> image enhancement</a:t>
            </a:r>
            <a:endParaRPr lang="zh-CN" altLang="en-US" dirty="0"/>
          </a:p>
        </p:txBody>
      </p:sp>
    </p:spTree>
    <p:extLst>
      <p:ext uri="{BB962C8B-B14F-4D97-AF65-F5344CB8AC3E}">
        <p14:creationId xmlns:p14="http://schemas.microsoft.com/office/powerpoint/2010/main" val="11522057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 name="Define the correspondence between the two images by grid, the intermediate frames can be obtained by predefined interpolating function."/>
          <p:cNvSpPr txBox="1">
            <a:spLocks noGrp="1"/>
          </p:cNvSpPr>
          <p:nvPr>
            <p:ph type="body" idx="1"/>
          </p:nvPr>
        </p:nvSpPr>
        <p:spPr>
          <a:xfrm>
            <a:off x="468312" y="1484783"/>
            <a:ext cx="8229601" cy="4625611"/>
          </a:xfrm>
          <a:prstGeom prst="rect">
            <a:avLst/>
          </a:prstGeom>
        </p:spPr>
        <p:txBody>
          <a:bodyPr/>
          <a:lstStyle>
            <a:lvl1pPr>
              <a:defRPr sz="2800"/>
            </a:lvl1pPr>
          </a:lstStyle>
          <a:p>
            <a:r>
              <a:t>Define the correspondence between the two images by grid, the intermediate frames can be obtained by predefined interpolating function.</a:t>
            </a:r>
          </a:p>
        </p:txBody>
      </p:sp>
      <p:sp>
        <p:nvSpPr>
          <p:cNvPr id="1338" name="Example-morph based on grid"/>
          <p:cNvSpPr txBox="1">
            <a:spLocks noGrp="1"/>
          </p:cNvSpPr>
          <p:nvPr>
            <p:ph type="title"/>
          </p:nvPr>
        </p:nvSpPr>
        <p:spPr>
          <a:prstGeom prst="rect">
            <a:avLst/>
          </a:prstGeom>
        </p:spPr>
        <p:txBody>
          <a:bodyPr/>
          <a:lstStyle>
            <a:lvl1pPr defTabSz="841375">
              <a:defRPr sz="4140"/>
            </a:lvl1pPr>
          </a:lstStyle>
          <a:p>
            <a:r>
              <a:t>Example-morph based on grid</a:t>
            </a:r>
          </a:p>
        </p:txBody>
      </p:sp>
      <p:grpSp>
        <p:nvGrpSpPr>
          <p:cNvPr id="1341" name="成组"/>
          <p:cNvGrpSpPr/>
          <p:nvPr/>
        </p:nvGrpSpPr>
        <p:grpSpPr>
          <a:xfrm>
            <a:off x="468312" y="2853333"/>
            <a:ext cx="3070226" cy="3449638"/>
            <a:chOff x="0" y="0"/>
            <a:chExt cx="3070225" cy="3449637"/>
          </a:xfrm>
        </p:grpSpPr>
        <p:sp>
          <p:nvSpPr>
            <p:cNvPr id="1339" name="矩形"/>
            <p:cNvSpPr/>
            <p:nvPr/>
          </p:nvSpPr>
          <p:spPr>
            <a:xfrm>
              <a:off x="0" y="0"/>
              <a:ext cx="3070225" cy="3449638"/>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endParaRPr/>
            </a:p>
          </p:txBody>
        </p:sp>
        <p:pic>
          <p:nvPicPr>
            <p:cNvPr id="1340" name="image71.png" descr="image71.png"/>
            <p:cNvPicPr>
              <a:picLocks noChangeAspect="1"/>
            </p:cNvPicPr>
            <p:nvPr/>
          </p:nvPicPr>
          <p:blipFill>
            <a:blip r:embed="rId4"/>
            <a:stretch>
              <a:fillRect/>
            </a:stretch>
          </p:blipFill>
          <p:spPr>
            <a:xfrm>
              <a:off x="0" y="0"/>
              <a:ext cx="3070225" cy="3449638"/>
            </a:xfrm>
            <a:prstGeom prst="rect">
              <a:avLst/>
            </a:prstGeom>
            <a:ln w="12700" cap="flat">
              <a:noFill/>
              <a:miter lim="400000"/>
              <a:headEnd/>
              <a:tailEnd/>
            </a:ln>
            <a:effectLst/>
          </p:spPr>
        </p:pic>
      </p:grpSp>
      <p:grpSp>
        <p:nvGrpSpPr>
          <p:cNvPr id="1344" name="成组"/>
          <p:cNvGrpSpPr/>
          <p:nvPr/>
        </p:nvGrpSpPr>
        <p:grpSpPr>
          <a:xfrm>
            <a:off x="5651500" y="2853333"/>
            <a:ext cx="3024189" cy="3455988"/>
            <a:chOff x="0" y="0"/>
            <a:chExt cx="3024188" cy="3455987"/>
          </a:xfrm>
        </p:grpSpPr>
        <p:sp>
          <p:nvSpPr>
            <p:cNvPr id="1342" name="矩形"/>
            <p:cNvSpPr/>
            <p:nvPr/>
          </p:nvSpPr>
          <p:spPr>
            <a:xfrm>
              <a:off x="0" y="0"/>
              <a:ext cx="3024189" cy="3455988"/>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endParaRPr/>
            </a:p>
          </p:txBody>
        </p:sp>
        <p:pic>
          <p:nvPicPr>
            <p:cNvPr id="1343" name="image72.png" descr="image72.png"/>
            <p:cNvPicPr>
              <a:picLocks noChangeAspect="1"/>
            </p:cNvPicPr>
            <p:nvPr/>
          </p:nvPicPr>
          <p:blipFill>
            <a:blip r:embed="rId5"/>
            <a:stretch>
              <a:fillRect/>
            </a:stretch>
          </p:blipFill>
          <p:spPr>
            <a:xfrm>
              <a:off x="0" y="0"/>
              <a:ext cx="3024189" cy="3455988"/>
            </a:xfrm>
            <a:prstGeom prst="rect">
              <a:avLst/>
            </a:prstGeom>
            <a:ln w="12700" cap="flat">
              <a:noFill/>
              <a:miter lim="400000"/>
              <a:headEnd/>
              <a:tailEnd/>
            </a:ln>
            <a:effectLst/>
          </p:spPr>
        </p:pic>
      </p:grpSp>
      <p:sp>
        <p:nvSpPr>
          <p:cNvPr id="1345" name="箭头"/>
          <p:cNvSpPr/>
          <p:nvPr/>
        </p:nvSpPr>
        <p:spPr>
          <a:xfrm>
            <a:off x="3779837" y="4221757"/>
            <a:ext cx="1728788" cy="649288"/>
          </a:xfrm>
          <a:prstGeom prst="rightArrow">
            <a:avLst>
              <a:gd name="adj1" fmla="val 50000"/>
              <a:gd name="adj2" fmla="val 66565"/>
            </a:avLst>
          </a:prstGeom>
          <a:solidFill>
            <a:srgbClr val="F0AD00"/>
          </a:solidFill>
          <a:ln>
            <a:solidFill>
              <a:srgbClr val="000000"/>
            </a:solidFill>
            <a:miter lim="400000"/>
          </a:ln>
        </p:spPr>
        <p:txBody>
          <a:bodyPr lIns="45719" rIns="45719" anchor="ctr"/>
          <a:lstStyle/>
          <a:p>
            <a:endParaRPr/>
          </a:p>
        </p:txBody>
      </p:sp>
    </p:spTree>
    <p:extLst>
      <p:ext uri="{BB962C8B-B14F-4D97-AF65-F5344CB8AC3E}">
        <p14:creationId xmlns:p14="http://schemas.microsoft.com/office/powerpoint/2010/main" val="7995633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华文行楷" pitchFamily="2" charset="-122"/>
              </a:rPr>
              <a:t>Spatial filtering</a:t>
            </a:r>
            <a:endParaRPr lang="zh-CN" altLang="en-US" sz="3600" dirty="0">
              <a:solidFill>
                <a:schemeClr val="accent1"/>
              </a:solidFill>
              <a:ea typeface="华文行楷" pitchFamily="2" charset="-122"/>
            </a:endParaRPr>
          </a:p>
        </p:txBody>
      </p:sp>
      <p:sp>
        <p:nvSpPr>
          <p:cNvPr id="27651" name="Rectangle 3"/>
          <p:cNvSpPr>
            <a:spLocks noGrp="1" noChangeArrowheads="1"/>
          </p:cNvSpPr>
          <p:nvPr>
            <p:ph type="body" sz="half" idx="1"/>
          </p:nvPr>
        </p:nvSpPr>
        <p:spPr>
          <a:xfrm>
            <a:off x="471488" y="1600200"/>
            <a:ext cx="7986712" cy="549275"/>
          </a:xfrm>
        </p:spPr>
        <p:txBody>
          <a:bodyPr>
            <a:normAutofit/>
          </a:bodyPr>
          <a:lstStyle/>
          <a:p>
            <a:pPr eaLnBrk="1" hangingPunct="1">
              <a:lnSpc>
                <a:spcPct val="90000"/>
              </a:lnSpc>
              <a:buFontTx/>
              <a:buNone/>
            </a:pPr>
            <a:r>
              <a:rPr lang="en-US" altLang="zh-CN" dirty="0">
                <a:solidFill>
                  <a:srgbClr val="3366CC"/>
                </a:solidFill>
                <a:latin typeface="+mj-lt"/>
                <a:ea typeface="华文楷体" pitchFamily="2" charset="-122"/>
              </a:rPr>
              <a:t>Principle of filtering——Concept</a:t>
            </a:r>
            <a:endParaRPr lang="zh-CN" altLang="en-US" dirty="0">
              <a:solidFill>
                <a:srgbClr val="3366CC"/>
              </a:solidFill>
              <a:latin typeface="+mj-lt"/>
              <a:ea typeface="华文楷体" pitchFamily="2" charset="-122"/>
            </a:endParaRPr>
          </a:p>
        </p:txBody>
      </p:sp>
      <p:sp>
        <p:nvSpPr>
          <p:cNvPr id="27652" name="Text Box 6"/>
          <p:cNvSpPr txBox="1">
            <a:spLocks noChangeArrowheads="1"/>
          </p:cNvSpPr>
          <p:nvPr/>
        </p:nvSpPr>
        <p:spPr bwMode="auto">
          <a:xfrm>
            <a:off x="899593" y="2204864"/>
            <a:ext cx="7356996" cy="4154984"/>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Concept: Filter is a window sized by M×N, wherein the elements in the window take operation on the corresponding pixels from the original image in the window. And the results are saved as the pixels in a new image.</a:t>
            </a:r>
          </a:p>
          <a:p>
            <a:pPr eaLnBrk="1" hangingPunct="1"/>
            <a:endParaRPr lang="zh-CN" altLang="en-US" dirty="0">
              <a:latin typeface="+mj-lt"/>
              <a:ea typeface="楷体" pitchFamily="49" charset="-122"/>
            </a:endParaRPr>
          </a:p>
          <a:p>
            <a:pPr eaLnBrk="1" hangingPunct="1"/>
            <a:r>
              <a:rPr lang="en-US" altLang="zh-CN" dirty="0">
                <a:latin typeface="+mj-lt"/>
                <a:ea typeface="楷体" pitchFamily="49" charset="-122"/>
              </a:rPr>
              <a:t>Alias: Filter, mask, kernel, template, window</a:t>
            </a:r>
          </a:p>
          <a:p>
            <a:pPr eaLnBrk="1" hangingPunct="1"/>
            <a:endParaRPr lang="en-US" altLang="zh-CN" dirty="0">
              <a:latin typeface="+mj-lt"/>
              <a:ea typeface="楷体" pitchFamily="49" charset="-122"/>
            </a:endParaRPr>
          </a:p>
          <a:p>
            <a:pPr eaLnBrk="1" hangingPunct="1"/>
            <a:r>
              <a:rPr lang="en-US" altLang="zh-CN" dirty="0">
                <a:latin typeface="+mj-lt"/>
                <a:ea typeface="楷体" pitchFamily="49" charset="-122"/>
              </a:rPr>
              <a:t>The elements in the filter are coefficients instead of pixel values, which  represent the weight applied on the pixels in the original image.</a:t>
            </a:r>
            <a:endParaRPr lang="zh-CN" altLang="en-US" dirty="0">
              <a:latin typeface="+mj-lt"/>
              <a:ea typeface="楷体" pitchFamily="49" charset="-122"/>
            </a:endParaRPr>
          </a:p>
        </p:txBody>
      </p:sp>
    </p:spTree>
    <p:extLst>
      <p:ext uri="{BB962C8B-B14F-4D97-AF65-F5344CB8AC3E}">
        <p14:creationId xmlns:p14="http://schemas.microsoft.com/office/powerpoint/2010/main" val="12990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7652">
                                            <p:txEl>
                                              <p:pRg st="4" end="4"/>
                                            </p:txEl>
                                          </p:spTgt>
                                        </p:tgtEl>
                                        <p:attrNameLst>
                                          <p:attrName>style.visibility</p:attrName>
                                        </p:attrNameLst>
                                      </p:cBhvr>
                                      <p:to>
                                        <p:strVal val="visible"/>
                                      </p:to>
                                    </p:set>
                                    <p:anim calcmode="lin" valueType="num">
                                      <p:cBhvr additive="base">
                                        <p:cTn id="11" dur="500" fill="hold"/>
                                        <p:tgtEl>
                                          <p:spTgt spid="2765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65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28675" name="Rectangle 3"/>
          <p:cNvSpPr>
            <a:spLocks noGrp="1" noChangeArrowheads="1"/>
          </p:cNvSpPr>
          <p:nvPr>
            <p:ph type="body" sz="half" idx="1"/>
          </p:nvPr>
        </p:nvSpPr>
        <p:spPr>
          <a:xfrm>
            <a:off x="179512" y="1571625"/>
            <a:ext cx="4200822" cy="1209303"/>
          </a:xfrm>
        </p:spPr>
        <p:txBody>
          <a:bodyPr/>
          <a:lstStyle/>
          <a:p>
            <a:pPr eaLnBrk="1" hangingPunct="1">
              <a:buFontTx/>
              <a:buNone/>
            </a:pPr>
            <a:r>
              <a:rPr lang="en-US" altLang="zh-CN" dirty="0">
                <a:solidFill>
                  <a:srgbClr val="3366CC"/>
                </a:solidFill>
                <a:latin typeface="+mj-lt"/>
                <a:ea typeface="华文楷体" pitchFamily="2" charset="-122"/>
              </a:rPr>
              <a:t>Principle of filtering——Procedure</a:t>
            </a:r>
            <a:endParaRPr lang="zh-CN" altLang="en-US" dirty="0">
              <a:solidFill>
                <a:srgbClr val="3366CC"/>
              </a:solidFill>
              <a:latin typeface="+mj-lt"/>
              <a:ea typeface="华文楷体" pitchFamily="2" charset="-122"/>
            </a:endParaRPr>
          </a:p>
        </p:txBody>
      </p:sp>
      <p:grpSp>
        <p:nvGrpSpPr>
          <p:cNvPr id="28676" name="Group 61"/>
          <p:cNvGrpSpPr>
            <a:grpSpLocks/>
          </p:cNvGrpSpPr>
          <p:nvPr/>
        </p:nvGrpSpPr>
        <p:grpSpPr bwMode="auto">
          <a:xfrm>
            <a:off x="4283968" y="1556792"/>
            <a:ext cx="4584700" cy="4965700"/>
            <a:chOff x="2620" y="579"/>
            <a:chExt cx="3140" cy="3344"/>
          </a:xfrm>
        </p:grpSpPr>
        <p:sp>
          <p:nvSpPr>
            <p:cNvPr id="28678" name="Line 8"/>
            <p:cNvSpPr>
              <a:spLocks noChangeShapeType="1"/>
            </p:cNvSpPr>
            <p:nvPr/>
          </p:nvSpPr>
          <p:spPr bwMode="auto">
            <a:xfrm>
              <a:off x="2686" y="627"/>
              <a:ext cx="174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79" name="Line 9"/>
            <p:cNvSpPr>
              <a:spLocks noChangeShapeType="1"/>
            </p:cNvSpPr>
            <p:nvPr/>
          </p:nvSpPr>
          <p:spPr bwMode="auto">
            <a:xfrm>
              <a:off x="2686" y="621"/>
              <a:ext cx="0" cy="16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0" name="Rectangle 10"/>
            <p:cNvSpPr>
              <a:spLocks noChangeArrowheads="1"/>
            </p:cNvSpPr>
            <p:nvPr/>
          </p:nvSpPr>
          <p:spPr bwMode="auto">
            <a:xfrm>
              <a:off x="3694" y="789"/>
              <a:ext cx="324" cy="3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681" name="Line 11"/>
            <p:cNvSpPr>
              <a:spLocks noChangeShapeType="1"/>
            </p:cNvSpPr>
            <p:nvPr/>
          </p:nvSpPr>
          <p:spPr bwMode="auto">
            <a:xfrm>
              <a:off x="3694" y="891"/>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2" name="Line 12"/>
            <p:cNvSpPr>
              <a:spLocks noChangeShapeType="1"/>
            </p:cNvSpPr>
            <p:nvPr/>
          </p:nvSpPr>
          <p:spPr bwMode="auto">
            <a:xfrm>
              <a:off x="3694" y="1005"/>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3" name="Line 13"/>
            <p:cNvSpPr>
              <a:spLocks noChangeShapeType="1"/>
            </p:cNvSpPr>
            <p:nvPr/>
          </p:nvSpPr>
          <p:spPr bwMode="auto">
            <a:xfrm>
              <a:off x="3802" y="789"/>
              <a:ext cx="0"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4" name="Line 14"/>
            <p:cNvSpPr>
              <a:spLocks noChangeShapeType="1"/>
            </p:cNvSpPr>
            <p:nvPr/>
          </p:nvSpPr>
          <p:spPr bwMode="auto">
            <a:xfrm>
              <a:off x="3904" y="789"/>
              <a:ext cx="0"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5" name="Line 15"/>
            <p:cNvSpPr>
              <a:spLocks noChangeShapeType="1"/>
            </p:cNvSpPr>
            <p:nvPr/>
          </p:nvSpPr>
          <p:spPr bwMode="auto">
            <a:xfrm>
              <a:off x="2686" y="2175"/>
              <a:ext cx="7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6" name="Line 16"/>
            <p:cNvSpPr>
              <a:spLocks noChangeShapeType="1"/>
            </p:cNvSpPr>
            <p:nvPr/>
          </p:nvSpPr>
          <p:spPr bwMode="auto">
            <a:xfrm>
              <a:off x="4276" y="633"/>
              <a:ext cx="0" cy="9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7" name="Oval 17"/>
            <p:cNvSpPr>
              <a:spLocks noChangeArrowheads="1"/>
            </p:cNvSpPr>
            <p:nvPr/>
          </p:nvSpPr>
          <p:spPr bwMode="auto">
            <a:xfrm rot="-1937364">
              <a:off x="3496" y="729"/>
              <a:ext cx="720" cy="44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688" name="Line 18"/>
            <p:cNvSpPr>
              <a:spLocks noChangeShapeType="1"/>
            </p:cNvSpPr>
            <p:nvPr/>
          </p:nvSpPr>
          <p:spPr bwMode="auto">
            <a:xfrm>
              <a:off x="3934" y="2457"/>
              <a:ext cx="0" cy="13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9" name="Line 19"/>
            <p:cNvSpPr>
              <a:spLocks noChangeShapeType="1"/>
            </p:cNvSpPr>
            <p:nvPr/>
          </p:nvSpPr>
          <p:spPr bwMode="auto">
            <a:xfrm>
              <a:off x="3598" y="2457"/>
              <a:ext cx="0" cy="13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0" name="Line 20"/>
            <p:cNvSpPr>
              <a:spLocks noChangeShapeType="1"/>
            </p:cNvSpPr>
            <p:nvPr/>
          </p:nvSpPr>
          <p:spPr bwMode="auto">
            <a:xfrm>
              <a:off x="3256" y="2607"/>
              <a:ext cx="0" cy="10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1" name="Line 21"/>
            <p:cNvSpPr>
              <a:spLocks noChangeShapeType="1"/>
            </p:cNvSpPr>
            <p:nvPr/>
          </p:nvSpPr>
          <p:spPr bwMode="auto">
            <a:xfrm>
              <a:off x="4276" y="2739"/>
              <a:ext cx="0" cy="8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2" name="Line 22"/>
            <p:cNvSpPr>
              <a:spLocks noChangeShapeType="1"/>
            </p:cNvSpPr>
            <p:nvPr/>
          </p:nvSpPr>
          <p:spPr bwMode="auto">
            <a:xfrm>
              <a:off x="3256" y="2607"/>
              <a:ext cx="8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3" name="Line 23"/>
            <p:cNvSpPr>
              <a:spLocks noChangeShapeType="1"/>
            </p:cNvSpPr>
            <p:nvPr/>
          </p:nvSpPr>
          <p:spPr bwMode="auto">
            <a:xfrm>
              <a:off x="3100" y="2949"/>
              <a:ext cx="13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4" name="Line 24"/>
            <p:cNvSpPr>
              <a:spLocks noChangeShapeType="1"/>
            </p:cNvSpPr>
            <p:nvPr/>
          </p:nvSpPr>
          <p:spPr bwMode="auto">
            <a:xfrm>
              <a:off x="3100" y="3279"/>
              <a:ext cx="13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5" name="Line 25"/>
            <p:cNvSpPr>
              <a:spLocks noChangeShapeType="1"/>
            </p:cNvSpPr>
            <p:nvPr/>
          </p:nvSpPr>
          <p:spPr bwMode="auto">
            <a:xfrm>
              <a:off x="3262" y="3609"/>
              <a:ext cx="10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6" name="Rectangle 26"/>
            <p:cNvSpPr>
              <a:spLocks noChangeArrowheads="1"/>
            </p:cNvSpPr>
            <p:nvPr/>
          </p:nvSpPr>
          <p:spPr bwMode="auto">
            <a:xfrm>
              <a:off x="4138" y="1743"/>
              <a:ext cx="1002" cy="10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697" name="Line 27"/>
            <p:cNvSpPr>
              <a:spLocks noChangeShapeType="1"/>
            </p:cNvSpPr>
            <p:nvPr/>
          </p:nvSpPr>
          <p:spPr bwMode="auto">
            <a:xfrm>
              <a:off x="4138" y="2085"/>
              <a:ext cx="10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8" name="Line 28"/>
            <p:cNvSpPr>
              <a:spLocks noChangeShapeType="1"/>
            </p:cNvSpPr>
            <p:nvPr/>
          </p:nvSpPr>
          <p:spPr bwMode="auto">
            <a:xfrm>
              <a:off x="4144" y="2409"/>
              <a:ext cx="9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9" name="Line 29"/>
            <p:cNvSpPr>
              <a:spLocks noChangeShapeType="1"/>
            </p:cNvSpPr>
            <p:nvPr/>
          </p:nvSpPr>
          <p:spPr bwMode="auto">
            <a:xfrm>
              <a:off x="4474" y="1743"/>
              <a:ext cx="0" cy="9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700" name="Line 30"/>
            <p:cNvSpPr>
              <a:spLocks noChangeShapeType="1"/>
            </p:cNvSpPr>
            <p:nvPr/>
          </p:nvSpPr>
          <p:spPr bwMode="auto">
            <a:xfrm>
              <a:off x="4816" y="1749"/>
              <a:ext cx="0" cy="9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701" name="Oval 31"/>
            <p:cNvSpPr>
              <a:spLocks noChangeArrowheads="1"/>
            </p:cNvSpPr>
            <p:nvPr/>
          </p:nvSpPr>
          <p:spPr bwMode="auto">
            <a:xfrm rot="-2610527">
              <a:off x="2652" y="1855"/>
              <a:ext cx="3108" cy="180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702" name="Text Box 32"/>
            <p:cNvSpPr txBox="1">
              <a:spLocks noChangeArrowheads="1"/>
            </p:cNvSpPr>
            <p:nvPr/>
          </p:nvSpPr>
          <p:spPr bwMode="auto">
            <a:xfrm>
              <a:off x="2782" y="1479"/>
              <a:ext cx="93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rPr>
                <a:t>Image </a:t>
              </a:r>
              <a:r>
                <a:rPr lang="en-US" altLang="zh-CN" sz="2000" i="1" dirty="0">
                  <a:latin typeface="+mj-lt"/>
                </a:rPr>
                <a:t>f</a:t>
              </a:r>
              <a:r>
                <a:rPr lang="en-US" altLang="zh-CN" sz="2000" dirty="0">
                  <a:latin typeface="+mj-lt"/>
                </a:rPr>
                <a:t>(</a:t>
              </a:r>
              <a:r>
                <a:rPr lang="en-US" altLang="zh-CN" sz="2000" i="1" dirty="0" err="1">
                  <a:latin typeface="+mj-lt"/>
                </a:rPr>
                <a:t>x</a:t>
              </a:r>
              <a:r>
                <a:rPr lang="en-US" altLang="zh-CN" sz="2000" dirty="0" err="1">
                  <a:latin typeface="+mj-lt"/>
                </a:rPr>
                <a:t>,</a:t>
              </a:r>
              <a:r>
                <a:rPr lang="en-US" altLang="zh-CN" sz="2000" i="1" dirty="0" err="1">
                  <a:latin typeface="+mj-lt"/>
                </a:rPr>
                <a:t>y</a:t>
              </a:r>
              <a:r>
                <a:rPr lang="en-US" altLang="zh-CN" sz="2000" dirty="0">
                  <a:latin typeface="+mj-lt"/>
                </a:rPr>
                <a:t>)</a:t>
              </a:r>
            </a:p>
          </p:txBody>
        </p:sp>
        <p:sp>
          <p:nvSpPr>
            <p:cNvPr id="28703" name="Text Box 33"/>
            <p:cNvSpPr txBox="1">
              <a:spLocks noChangeArrowheads="1"/>
            </p:cNvSpPr>
            <p:nvPr/>
          </p:nvSpPr>
          <p:spPr bwMode="auto">
            <a:xfrm>
              <a:off x="2620" y="2283"/>
              <a:ext cx="2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just" eaLnBrk="1" hangingPunct="1"/>
              <a:r>
                <a:rPr lang="en-US" altLang="zh-CN" sz="2000" i="1">
                  <a:latin typeface="+mj-lt"/>
                </a:rPr>
                <a:t>x</a:t>
              </a:r>
              <a:endParaRPr lang="en-US" altLang="zh-CN" sz="2000">
                <a:latin typeface="+mj-lt"/>
              </a:endParaRPr>
            </a:p>
          </p:txBody>
        </p:sp>
        <p:sp>
          <p:nvSpPr>
            <p:cNvPr id="28704" name="Text Box 34"/>
            <p:cNvSpPr txBox="1">
              <a:spLocks noChangeArrowheads="1"/>
            </p:cNvSpPr>
            <p:nvPr/>
          </p:nvSpPr>
          <p:spPr bwMode="auto">
            <a:xfrm>
              <a:off x="4354" y="579"/>
              <a:ext cx="2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just" eaLnBrk="1" hangingPunct="1"/>
              <a:r>
                <a:rPr lang="en-US" altLang="zh-CN" sz="2000" i="1">
                  <a:latin typeface="+mj-lt"/>
                </a:rPr>
                <a:t>y</a:t>
              </a:r>
              <a:endParaRPr lang="en-US" altLang="zh-CN" sz="2000">
                <a:latin typeface="+mj-lt"/>
              </a:endParaRPr>
            </a:p>
          </p:txBody>
        </p:sp>
        <p:sp>
          <p:nvSpPr>
            <p:cNvPr id="28705" name="Text Box 35"/>
            <p:cNvSpPr txBox="1">
              <a:spLocks noChangeArrowheads="1"/>
            </p:cNvSpPr>
            <p:nvPr/>
          </p:nvSpPr>
          <p:spPr bwMode="auto">
            <a:xfrm>
              <a:off x="2686" y="639"/>
              <a:ext cx="76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just" eaLnBrk="1" hangingPunct="1"/>
              <a:r>
                <a:rPr lang="en-US" altLang="zh-CN" sz="2000" dirty="0">
                  <a:latin typeface="+mj-lt"/>
                </a:rPr>
                <a:t>Image origin</a:t>
              </a:r>
              <a:endParaRPr lang="zh-CN" altLang="en-US" sz="2000" dirty="0">
                <a:latin typeface="+mj-lt"/>
              </a:endParaRPr>
            </a:p>
          </p:txBody>
        </p:sp>
        <p:sp>
          <p:nvSpPr>
            <p:cNvPr id="28706" name="Text Box 36"/>
            <p:cNvSpPr txBox="1">
              <a:spLocks noChangeArrowheads="1"/>
            </p:cNvSpPr>
            <p:nvPr/>
          </p:nvSpPr>
          <p:spPr bwMode="auto">
            <a:xfrm>
              <a:off x="3862" y="1137"/>
              <a:ext cx="52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just" eaLnBrk="1" hangingPunct="1"/>
              <a:r>
                <a:rPr lang="en-US" altLang="zh-CN" sz="2000" dirty="0">
                  <a:latin typeface="+mj-lt"/>
                </a:rPr>
                <a:t>Mask</a:t>
              </a:r>
              <a:endParaRPr lang="zh-CN" altLang="en-US" sz="2000" dirty="0">
                <a:latin typeface="+mj-lt"/>
              </a:endParaRPr>
            </a:p>
          </p:txBody>
        </p:sp>
        <p:sp>
          <p:nvSpPr>
            <p:cNvPr id="28707" name="Arc 37"/>
            <p:cNvSpPr>
              <a:spLocks/>
            </p:cNvSpPr>
            <p:nvPr/>
          </p:nvSpPr>
          <p:spPr bwMode="auto">
            <a:xfrm>
              <a:off x="4174" y="795"/>
              <a:ext cx="420" cy="7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708" name="Text Box 38"/>
            <p:cNvSpPr txBox="1">
              <a:spLocks noChangeArrowheads="1"/>
            </p:cNvSpPr>
            <p:nvPr/>
          </p:nvSpPr>
          <p:spPr bwMode="auto">
            <a:xfrm>
              <a:off x="4096"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28709" name="Text Box 39"/>
            <p:cNvSpPr txBox="1">
              <a:spLocks noChangeArrowheads="1"/>
            </p:cNvSpPr>
            <p:nvPr/>
          </p:nvSpPr>
          <p:spPr bwMode="auto">
            <a:xfrm>
              <a:off x="4456"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(-1,0)</a:t>
              </a:r>
            </a:p>
          </p:txBody>
        </p:sp>
        <p:sp>
          <p:nvSpPr>
            <p:cNvPr id="28710" name="Text Box 40"/>
            <p:cNvSpPr txBox="1">
              <a:spLocks noChangeArrowheads="1"/>
            </p:cNvSpPr>
            <p:nvPr/>
          </p:nvSpPr>
          <p:spPr bwMode="auto">
            <a:xfrm>
              <a:off x="4780"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28711" name="Text Box 41"/>
            <p:cNvSpPr txBox="1">
              <a:spLocks noChangeArrowheads="1"/>
            </p:cNvSpPr>
            <p:nvPr/>
          </p:nvSpPr>
          <p:spPr bwMode="auto">
            <a:xfrm>
              <a:off x="4096"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(0,-1)</a:t>
              </a:r>
            </a:p>
          </p:txBody>
        </p:sp>
        <p:sp>
          <p:nvSpPr>
            <p:cNvPr id="28712" name="Text Box 42"/>
            <p:cNvSpPr txBox="1">
              <a:spLocks noChangeArrowheads="1"/>
            </p:cNvSpPr>
            <p:nvPr/>
          </p:nvSpPr>
          <p:spPr bwMode="auto">
            <a:xfrm>
              <a:off x="4456"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(0,0)</a:t>
              </a:r>
            </a:p>
          </p:txBody>
        </p:sp>
        <p:sp>
          <p:nvSpPr>
            <p:cNvPr id="28713" name="Text Box 43"/>
            <p:cNvSpPr txBox="1">
              <a:spLocks noChangeArrowheads="1"/>
            </p:cNvSpPr>
            <p:nvPr/>
          </p:nvSpPr>
          <p:spPr bwMode="auto">
            <a:xfrm>
              <a:off x="4780"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(0,1)</a:t>
              </a:r>
            </a:p>
          </p:txBody>
        </p:sp>
        <p:sp>
          <p:nvSpPr>
            <p:cNvPr id="28714" name="Text Box 44"/>
            <p:cNvSpPr txBox="1">
              <a:spLocks noChangeArrowheads="1"/>
            </p:cNvSpPr>
            <p:nvPr/>
          </p:nvSpPr>
          <p:spPr bwMode="auto">
            <a:xfrm>
              <a:off x="4096"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28715" name="Text Box 45"/>
            <p:cNvSpPr txBox="1">
              <a:spLocks noChangeArrowheads="1"/>
            </p:cNvSpPr>
            <p:nvPr/>
          </p:nvSpPr>
          <p:spPr bwMode="auto">
            <a:xfrm>
              <a:off x="4456"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(1,0)</a:t>
              </a:r>
            </a:p>
          </p:txBody>
        </p:sp>
        <p:sp>
          <p:nvSpPr>
            <p:cNvPr id="28716" name="Text Box 46"/>
            <p:cNvSpPr txBox="1">
              <a:spLocks noChangeArrowheads="1"/>
            </p:cNvSpPr>
            <p:nvPr/>
          </p:nvSpPr>
          <p:spPr bwMode="auto">
            <a:xfrm>
              <a:off x="4780"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28717" name="Text Box 47"/>
            <p:cNvSpPr txBox="1">
              <a:spLocks noChangeArrowheads="1"/>
            </p:cNvSpPr>
            <p:nvPr/>
          </p:nvSpPr>
          <p:spPr bwMode="auto">
            <a:xfrm>
              <a:off x="3147" y="2703"/>
              <a:ext cx="51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28718" name="Text Box 48"/>
            <p:cNvSpPr txBox="1">
              <a:spLocks noChangeArrowheads="1"/>
            </p:cNvSpPr>
            <p:nvPr/>
          </p:nvSpPr>
          <p:spPr bwMode="auto">
            <a:xfrm>
              <a:off x="3598" y="270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a:t>
              </a:r>
            </a:p>
          </p:txBody>
        </p:sp>
        <p:sp>
          <p:nvSpPr>
            <p:cNvPr id="28719" name="Text Box 49"/>
            <p:cNvSpPr txBox="1">
              <a:spLocks noChangeArrowheads="1"/>
            </p:cNvSpPr>
            <p:nvPr/>
          </p:nvSpPr>
          <p:spPr bwMode="auto">
            <a:xfrm>
              <a:off x="3922" y="2703"/>
              <a:ext cx="48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28720" name="Text Box 50"/>
            <p:cNvSpPr txBox="1">
              <a:spLocks noChangeArrowheads="1"/>
            </p:cNvSpPr>
            <p:nvPr/>
          </p:nvSpPr>
          <p:spPr bwMode="auto">
            <a:xfrm>
              <a:off x="3238"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-1)</a:t>
              </a:r>
            </a:p>
          </p:txBody>
        </p:sp>
        <p:sp>
          <p:nvSpPr>
            <p:cNvPr id="28721" name="Text Box 51"/>
            <p:cNvSpPr txBox="1">
              <a:spLocks noChangeArrowheads="1"/>
            </p:cNvSpPr>
            <p:nvPr/>
          </p:nvSpPr>
          <p:spPr bwMode="auto">
            <a:xfrm>
              <a:off x="3598"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a:t>
              </a:r>
            </a:p>
          </p:txBody>
        </p:sp>
        <p:sp>
          <p:nvSpPr>
            <p:cNvPr id="28722" name="Text Box 52"/>
            <p:cNvSpPr txBox="1">
              <a:spLocks noChangeArrowheads="1"/>
            </p:cNvSpPr>
            <p:nvPr/>
          </p:nvSpPr>
          <p:spPr bwMode="auto">
            <a:xfrm>
              <a:off x="3922"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+1)</a:t>
              </a:r>
            </a:p>
          </p:txBody>
        </p:sp>
        <p:sp>
          <p:nvSpPr>
            <p:cNvPr id="28723" name="Text Box 53"/>
            <p:cNvSpPr txBox="1">
              <a:spLocks noChangeArrowheads="1"/>
            </p:cNvSpPr>
            <p:nvPr/>
          </p:nvSpPr>
          <p:spPr bwMode="auto">
            <a:xfrm>
              <a:off x="3138" y="3333"/>
              <a:ext cx="5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28724" name="Text Box 54"/>
            <p:cNvSpPr txBox="1">
              <a:spLocks noChangeArrowheads="1"/>
            </p:cNvSpPr>
            <p:nvPr/>
          </p:nvSpPr>
          <p:spPr bwMode="auto">
            <a:xfrm>
              <a:off x="3534" y="3333"/>
              <a:ext cx="5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a:t>
              </a:r>
            </a:p>
          </p:txBody>
        </p:sp>
        <p:sp>
          <p:nvSpPr>
            <p:cNvPr id="28725" name="Text Box 55"/>
            <p:cNvSpPr txBox="1">
              <a:spLocks noChangeArrowheads="1"/>
            </p:cNvSpPr>
            <p:nvPr/>
          </p:nvSpPr>
          <p:spPr bwMode="auto">
            <a:xfrm>
              <a:off x="3901" y="3333"/>
              <a:ext cx="52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28726" name="Text Box 56"/>
            <p:cNvSpPr txBox="1">
              <a:spLocks noChangeArrowheads="1"/>
            </p:cNvSpPr>
            <p:nvPr/>
          </p:nvSpPr>
          <p:spPr bwMode="auto">
            <a:xfrm>
              <a:off x="3015" y="3707"/>
              <a:ext cx="156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ea typeface="楷体_GB2312" pitchFamily="49" charset="-122"/>
                </a:rPr>
                <a:t>The corresponding pixels</a:t>
              </a:r>
              <a:endParaRPr lang="zh-CN" altLang="en-US" sz="2000" dirty="0">
                <a:latin typeface="+mj-lt"/>
                <a:ea typeface="楷体_GB2312" pitchFamily="49" charset="-122"/>
              </a:endParaRPr>
            </a:p>
          </p:txBody>
        </p:sp>
        <p:sp>
          <p:nvSpPr>
            <p:cNvPr id="28727" name="Text Box 57"/>
            <p:cNvSpPr txBox="1">
              <a:spLocks noChangeArrowheads="1"/>
            </p:cNvSpPr>
            <p:nvPr/>
          </p:nvSpPr>
          <p:spPr bwMode="auto">
            <a:xfrm>
              <a:off x="4414" y="2742"/>
              <a:ext cx="134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ea typeface="楷体_GB2312" pitchFamily="49" charset="-122"/>
                </a:rPr>
                <a:t>coefficients</a:t>
              </a:r>
              <a:endParaRPr lang="zh-CN" altLang="en-US" sz="2000" dirty="0">
                <a:latin typeface="+mj-lt"/>
                <a:ea typeface="楷体_GB2312" pitchFamily="49" charset="-122"/>
              </a:endParaRPr>
            </a:p>
          </p:txBody>
        </p:sp>
      </p:grpSp>
      <mc:AlternateContent xmlns:mc="http://schemas.openxmlformats.org/markup-compatibility/2006" xmlns:a14="http://schemas.microsoft.com/office/drawing/2010/main">
        <mc:Choice Requires="a14">
          <p:sp>
            <p:nvSpPr>
              <p:cNvPr id="28677" name="Rectangle 60"/>
              <p:cNvSpPr>
                <a:spLocks noChangeArrowheads="1"/>
              </p:cNvSpPr>
              <p:nvPr/>
            </p:nvSpPr>
            <p:spPr bwMode="auto">
              <a:xfrm>
                <a:off x="179512" y="2708920"/>
                <a:ext cx="4000396" cy="163121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nchor="ctr">
                <a:spAutoFit/>
              </a:bodyPr>
              <a:lstStyle/>
              <a:p>
                <a:r>
                  <a:rPr lang="en-US" altLang="zh-CN" sz="2000" dirty="0">
                    <a:solidFill>
                      <a:srgbClr val="0000FF"/>
                    </a:solidFill>
                    <a:latin typeface="+mj-lt"/>
                    <a:ea typeface="楷体" pitchFamily="49" charset="-122"/>
                  </a:rPr>
                  <a:t>For each pixel </a:t>
                </a:r>
                <a14:m>
                  <m:oMath xmlns:m="http://schemas.openxmlformats.org/officeDocument/2006/math">
                    <m:r>
                      <a:rPr lang="en-US" altLang="zh-CN" sz="2000" b="0" i="1" smtClean="0">
                        <a:solidFill>
                          <a:srgbClr val="0000FF"/>
                        </a:solidFill>
                        <a:latin typeface="Cambria Math"/>
                        <a:ea typeface="楷体" pitchFamily="49" charset="-122"/>
                      </a:rPr>
                      <m:t>(</m:t>
                    </m:r>
                    <m:r>
                      <a:rPr lang="en-US" altLang="zh-CN" sz="2000" b="0" i="1" smtClean="0">
                        <a:solidFill>
                          <a:srgbClr val="0000FF"/>
                        </a:solidFill>
                        <a:latin typeface="Cambria Math"/>
                        <a:ea typeface="楷体" pitchFamily="49" charset="-122"/>
                      </a:rPr>
                      <m:t>𝑥</m:t>
                    </m:r>
                    <m:r>
                      <a:rPr lang="en-US" altLang="zh-CN" sz="2000" b="0" i="1" smtClean="0">
                        <a:solidFill>
                          <a:srgbClr val="0000FF"/>
                        </a:solidFill>
                        <a:latin typeface="Cambria Math"/>
                        <a:ea typeface="楷体" pitchFamily="49" charset="-122"/>
                      </a:rPr>
                      <m:t>,</m:t>
                    </m:r>
                    <m:r>
                      <a:rPr lang="en-US" altLang="zh-CN" sz="2000" b="0" i="1" smtClean="0">
                        <a:solidFill>
                          <a:srgbClr val="0000FF"/>
                        </a:solidFill>
                        <a:latin typeface="Cambria Math"/>
                        <a:ea typeface="楷体" pitchFamily="49" charset="-122"/>
                      </a:rPr>
                      <m:t>𝑦</m:t>
                    </m:r>
                    <m:r>
                      <a:rPr lang="en-US" altLang="zh-CN" sz="2000" b="0" i="1" smtClean="0">
                        <a:solidFill>
                          <a:srgbClr val="0000FF"/>
                        </a:solidFill>
                        <a:latin typeface="Cambria Math"/>
                        <a:ea typeface="楷体" pitchFamily="49" charset="-122"/>
                      </a:rPr>
                      <m:t>)</m:t>
                    </m:r>
                  </m:oMath>
                </a14:m>
                <a:r>
                  <a:rPr lang="zh-CN" altLang="en-US" sz="2000" dirty="0">
                    <a:solidFill>
                      <a:srgbClr val="0000FF"/>
                    </a:solidFill>
                    <a:latin typeface="+mj-lt"/>
                    <a:ea typeface="楷体" pitchFamily="49" charset="-122"/>
                  </a:rPr>
                  <a:t> </a:t>
                </a:r>
                <a:r>
                  <a:rPr lang="en-US" altLang="zh-CN" sz="2000" dirty="0">
                    <a:solidFill>
                      <a:srgbClr val="0000FF"/>
                    </a:solidFill>
                    <a:latin typeface="+mj-lt"/>
                    <a:ea typeface="楷体" pitchFamily="49" charset="-122"/>
                  </a:rPr>
                  <a:t>in the image, its response value to the filter is computed in terms of the  predefined relationship between the elements in the filter.</a:t>
                </a:r>
                <a:r>
                  <a:rPr lang="zh-CN" altLang="en-US" sz="2000" dirty="0">
                    <a:solidFill>
                      <a:srgbClr val="0000FF"/>
                    </a:solidFill>
                    <a:latin typeface="+mj-lt"/>
                    <a:ea typeface="楷体" pitchFamily="49" charset="-122"/>
                  </a:rPr>
                  <a:t> </a:t>
                </a:r>
                <a:endParaRPr lang="en-US" altLang="zh-CN" sz="2000" dirty="0">
                  <a:solidFill>
                    <a:srgbClr val="0000FF"/>
                  </a:solidFill>
                  <a:latin typeface="+mj-lt"/>
                  <a:ea typeface="楷体" pitchFamily="49" charset="-122"/>
                </a:endParaRPr>
              </a:p>
            </p:txBody>
          </p:sp>
        </mc:Choice>
        <mc:Fallback xmlns="">
          <p:sp>
            <p:nvSpPr>
              <p:cNvPr id="28677" name="Rectangle 60"/>
              <p:cNvSpPr>
                <a:spLocks noRot="1" noChangeAspect="1" noMove="1" noResize="1" noEditPoints="1" noAdjustHandles="1" noChangeArrowheads="1" noChangeShapeType="1" noTextEdit="1"/>
              </p:cNvSpPr>
              <p:nvPr/>
            </p:nvSpPr>
            <p:spPr bwMode="auto">
              <a:xfrm>
                <a:off x="179512" y="2708920"/>
                <a:ext cx="4000396" cy="1631216"/>
              </a:xfrm>
              <a:prstGeom prst="rect">
                <a:avLst/>
              </a:prstGeom>
              <a:blipFill rotWithShape="0">
                <a:blip r:embed="rId3"/>
                <a:stretch>
                  <a:fillRect/>
                </a:stretch>
              </a:blipFill>
              <a:ln>
                <a:headEnd/>
                <a:tailEnd/>
              </a:ln>
            </p:spPr>
            <p:txBody>
              <a:bodyPr/>
              <a:lstStyle/>
              <a:p>
                <a:r>
                  <a:rPr lang="zh-CN" altLang="en-US">
                    <a:noFill/>
                  </a:rPr>
                  <a:t> </a:t>
                </a:r>
              </a:p>
            </p:txBody>
          </p:sp>
        </mc:Fallback>
      </mc:AlternateContent>
      <p:sp>
        <p:nvSpPr>
          <p:cNvPr id="2" name="TextBox 1"/>
          <p:cNvSpPr txBox="1"/>
          <p:nvPr/>
        </p:nvSpPr>
        <p:spPr>
          <a:xfrm>
            <a:off x="153230" y="4509120"/>
            <a:ext cx="4052959" cy="163121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dirty="0">
                <a:solidFill>
                  <a:srgbClr val="0000FF"/>
                </a:solidFill>
                <a:latin typeface="+mj-lt"/>
                <a:ea typeface="楷体" pitchFamily="49" charset="-122"/>
              </a:rPr>
              <a:t>For spatial linear filtering, the response value is computed by summing up the multiplication between the coefficient and its corresponding pixel. </a:t>
            </a:r>
            <a:endParaRPr lang="zh-CN" altLang="en-US" sz="2000" dirty="0">
              <a:solidFill>
                <a:srgbClr val="0000FF"/>
              </a:solidFill>
              <a:latin typeface="+mj-lt"/>
              <a:ea typeface="楷体" pitchFamily="49" charset="-122"/>
            </a:endParaRPr>
          </a:p>
        </p:txBody>
      </p:sp>
    </p:spTree>
    <p:extLst>
      <p:ext uri="{BB962C8B-B14F-4D97-AF65-F5344CB8AC3E}">
        <p14:creationId xmlns:p14="http://schemas.microsoft.com/office/powerpoint/2010/main" val="3810017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029" name="Rectangle 3"/>
          <p:cNvSpPr>
            <a:spLocks noGrp="1" noChangeArrowheads="1"/>
          </p:cNvSpPr>
          <p:nvPr>
            <p:ph type="body" sz="half" idx="1"/>
          </p:nvPr>
        </p:nvSpPr>
        <p:spPr>
          <a:xfrm>
            <a:off x="251520" y="1571625"/>
            <a:ext cx="5245701" cy="2189163"/>
          </a:xfrm>
        </p:spPr>
        <p:txBody>
          <a:bodyPr>
            <a:normAutofit/>
          </a:bodyPr>
          <a:lstStyle/>
          <a:p>
            <a:pPr eaLnBrk="1" hangingPunct="1">
              <a:buFontTx/>
              <a:buNone/>
            </a:pPr>
            <a:r>
              <a:rPr lang="en-US" altLang="zh-CN" sz="2800" dirty="0">
                <a:solidFill>
                  <a:srgbClr val="3366CC"/>
                </a:solidFill>
                <a:latin typeface="+mj-lt"/>
                <a:ea typeface="华文楷体" pitchFamily="2" charset="-122"/>
              </a:rPr>
              <a:t>Principle of filtering——Response</a:t>
            </a:r>
            <a:endParaRPr lang="zh-CN" altLang="en-US" sz="2800" dirty="0">
              <a:solidFill>
                <a:srgbClr val="3366CC"/>
              </a:solidFill>
              <a:latin typeface="+mj-lt"/>
              <a:ea typeface="华文楷体" pitchFamily="2" charset="-122"/>
            </a:endParaRPr>
          </a:p>
        </p:txBody>
      </p:sp>
      <p:grpSp>
        <p:nvGrpSpPr>
          <p:cNvPr id="1030" name="Group 4"/>
          <p:cNvGrpSpPr>
            <a:grpSpLocks/>
          </p:cNvGrpSpPr>
          <p:nvPr/>
        </p:nvGrpSpPr>
        <p:grpSpPr bwMode="auto">
          <a:xfrm>
            <a:off x="4932040" y="1484784"/>
            <a:ext cx="4003675" cy="3028702"/>
            <a:chOff x="3015" y="1743"/>
            <a:chExt cx="2745" cy="2180"/>
          </a:xfrm>
        </p:grpSpPr>
        <p:sp>
          <p:nvSpPr>
            <p:cNvPr id="1033" name="Line 5"/>
            <p:cNvSpPr>
              <a:spLocks noChangeShapeType="1"/>
            </p:cNvSpPr>
            <p:nvPr/>
          </p:nvSpPr>
          <p:spPr bwMode="auto">
            <a:xfrm>
              <a:off x="3934" y="2457"/>
              <a:ext cx="0" cy="13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4" name="Line 6"/>
            <p:cNvSpPr>
              <a:spLocks noChangeShapeType="1"/>
            </p:cNvSpPr>
            <p:nvPr/>
          </p:nvSpPr>
          <p:spPr bwMode="auto">
            <a:xfrm>
              <a:off x="3598" y="2457"/>
              <a:ext cx="0" cy="13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5" name="Line 7"/>
            <p:cNvSpPr>
              <a:spLocks noChangeShapeType="1"/>
            </p:cNvSpPr>
            <p:nvPr/>
          </p:nvSpPr>
          <p:spPr bwMode="auto">
            <a:xfrm>
              <a:off x="3256" y="2607"/>
              <a:ext cx="0" cy="10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6" name="Line 8"/>
            <p:cNvSpPr>
              <a:spLocks noChangeShapeType="1"/>
            </p:cNvSpPr>
            <p:nvPr/>
          </p:nvSpPr>
          <p:spPr bwMode="auto">
            <a:xfrm>
              <a:off x="4276" y="2739"/>
              <a:ext cx="0" cy="8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7" name="Line 9"/>
            <p:cNvSpPr>
              <a:spLocks noChangeShapeType="1"/>
            </p:cNvSpPr>
            <p:nvPr/>
          </p:nvSpPr>
          <p:spPr bwMode="auto">
            <a:xfrm>
              <a:off x="3256" y="2607"/>
              <a:ext cx="8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8" name="Line 10"/>
            <p:cNvSpPr>
              <a:spLocks noChangeShapeType="1"/>
            </p:cNvSpPr>
            <p:nvPr/>
          </p:nvSpPr>
          <p:spPr bwMode="auto">
            <a:xfrm>
              <a:off x="3100" y="2949"/>
              <a:ext cx="13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9" name="Line 11"/>
            <p:cNvSpPr>
              <a:spLocks noChangeShapeType="1"/>
            </p:cNvSpPr>
            <p:nvPr/>
          </p:nvSpPr>
          <p:spPr bwMode="auto">
            <a:xfrm>
              <a:off x="3100" y="3279"/>
              <a:ext cx="13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0" name="Line 12"/>
            <p:cNvSpPr>
              <a:spLocks noChangeShapeType="1"/>
            </p:cNvSpPr>
            <p:nvPr/>
          </p:nvSpPr>
          <p:spPr bwMode="auto">
            <a:xfrm>
              <a:off x="3262" y="3609"/>
              <a:ext cx="10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1" name="Rectangle 13"/>
            <p:cNvSpPr>
              <a:spLocks noChangeArrowheads="1"/>
            </p:cNvSpPr>
            <p:nvPr/>
          </p:nvSpPr>
          <p:spPr bwMode="auto">
            <a:xfrm>
              <a:off x="4138" y="1743"/>
              <a:ext cx="1002" cy="10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042" name="Line 14"/>
            <p:cNvSpPr>
              <a:spLocks noChangeShapeType="1"/>
            </p:cNvSpPr>
            <p:nvPr/>
          </p:nvSpPr>
          <p:spPr bwMode="auto">
            <a:xfrm>
              <a:off x="4138" y="2085"/>
              <a:ext cx="10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3" name="Line 15"/>
            <p:cNvSpPr>
              <a:spLocks noChangeShapeType="1"/>
            </p:cNvSpPr>
            <p:nvPr/>
          </p:nvSpPr>
          <p:spPr bwMode="auto">
            <a:xfrm>
              <a:off x="4144" y="2409"/>
              <a:ext cx="9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4" name="Line 16"/>
            <p:cNvSpPr>
              <a:spLocks noChangeShapeType="1"/>
            </p:cNvSpPr>
            <p:nvPr/>
          </p:nvSpPr>
          <p:spPr bwMode="auto">
            <a:xfrm>
              <a:off x="4474" y="1743"/>
              <a:ext cx="0" cy="9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5" name="Line 17"/>
            <p:cNvSpPr>
              <a:spLocks noChangeShapeType="1"/>
            </p:cNvSpPr>
            <p:nvPr/>
          </p:nvSpPr>
          <p:spPr bwMode="auto">
            <a:xfrm>
              <a:off x="4816" y="1749"/>
              <a:ext cx="0" cy="9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6" name="Text Box 18"/>
            <p:cNvSpPr txBox="1">
              <a:spLocks noChangeArrowheads="1"/>
            </p:cNvSpPr>
            <p:nvPr/>
          </p:nvSpPr>
          <p:spPr bwMode="auto">
            <a:xfrm>
              <a:off x="4096"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1047" name="Text Box 19"/>
            <p:cNvSpPr txBox="1">
              <a:spLocks noChangeArrowheads="1"/>
            </p:cNvSpPr>
            <p:nvPr/>
          </p:nvSpPr>
          <p:spPr bwMode="auto">
            <a:xfrm>
              <a:off x="4456"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(-1,0)</a:t>
              </a:r>
            </a:p>
          </p:txBody>
        </p:sp>
        <p:sp>
          <p:nvSpPr>
            <p:cNvPr id="1048" name="Text Box 20"/>
            <p:cNvSpPr txBox="1">
              <a:spLocks noChangeArrowheads="1"/>
            </p:cNvSpPr>
            <p:nvPr/>
          </p:nvSpPr>
          <p:spPr bwMode="auto">
            <a:xfrm>
              <a:off x="4780"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1049" name="Text Box 21"/>
            <p:cNvSpPr txBox="1">
              <a:spLocks noChangeArrowheads="1"/>
            </p:cNvSpPr>
            <p:nvPr/>
          </p:nvSpPr>
          <p:spPr bwMode="auto">
            <a:xfrm>
              <a:off x="4096"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(0,-1)</a:t>
              </a:r>
            </a:p>
          </p:txBody>
        </p:sp>
        <p:sp>
          <p:nvSpPr>
            <p:cNvPr id="1050" name="Text Box 22"/>
            <p:cNvSpPr txBox="1">
              <a:spLocks noChangeArrowheads="1"/>
            </p:cNvSpPr>
            <p:nvPr/>
          </p:nvSpPr>
          <p:spPr bwMode="auto">
            <a:xfrm>
              <a:off x="4456"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solidFill>
                    <a:srgbClr val="FF3300"/>
                  </a:solidFill>
                  <a:latin typeface="+mj-lt"/>
                </a:rPr>
                <a:t>w</a:t>
              </a:r>
              <a:r>
                <a:rPr lang="en-US" altLang="zh-CN" sz="1200">
                  <a:solidFill>
                    <a:srgbClr val="FF3300"/>
                  </a:solidFill>
                  <a:latin typeface="+mj-lt"/>
                </a:rPr>
                <a:t>(0,0)</a:t>
              </a:r>
            </a:p>
          </p:txBody>
        </p:sp>
        <p:sp>
          <p:nvSpPr>
            <p:cNvPr id="1051" name="Text Box 23"/>
            <p:cNvSpPr txBox="1">
              <a:spLocks noChangeArrowheads="1"/>
            </p:cNvSpPr>
            <p:nvPr/>
          </p:nvSpPr>
          <p:spPr bwMode="auto">
            <a:xfrm>
              <a:off x="4780"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(0,1)</a:t>
              </a:r>
            </a:p>
          </p:txBody>
        </p:sp>
        <p:sp>
          <p:nvSpPr>
            <p:cNvPr id="1052" name="Text Box 24"/>
            <p:cNvSpPr txBox="1">
              <a:spLocks noChangeArrowheads="1"/>
            </p:cNvSpPr>
            <p:nvPr/>
          </p:nvSpPr>
          <p:spPr bwMode="auto">
            <a:xfrm>
              <a:off x="4096"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1053" name="Text Box 25"/>
            <p:cNvSpPr txBox="1">
              <a:spLocks noChangeArrowheads="1"/>
            </p:cNvSpPr>
            <p:nvPr/>
          </p:nvSpPr>
          <p:spPr bwMode="auto">
            <a:xfrm>
              <a:off x="4456"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(1,0)</a:t>
              </a:r>
            </a:p>
          </p:txBody>
        </p:sp>
        <p:sp>
          <p:nvSpPr>
            <p:cNvPr id="1054" name="Text Box 26"/>
            <p:cNvSpPr txBox="1">
              <a:spLocks noChangeArrowheads="1"/>
            </p:cNvSpPr>
            <p:nvPr/>
          </p:nvSpPr>
          <p:spPr bwMode="auto">
            <a:xfrm>
              <a:off x="4780"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1055" name="Text Box 27"/>
            <p:cNvSpPr txBox="1">
              <a:spLocks noChangeArrowheads="1"/>
            </p:cNvSpPr>
            <p:nvPr/>
          </p:nvSpPr>
          <p:spPr bwMode="auto">
            <a:xfrm>
              <a:off x="3147" y="2703"/>
              <a:ext cx="51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1056" name="Text Box 28"/>
            <p:cNvSpPr txBox="1">
              <a:spLocks noChangeArrowheads="1"/>
            </p:cNvSpPr>
            <p:nvPr/>
          </p:nvSpPr>
          <p:spPr bwMode="auto">
            <a:xfrm>
              <a:off x="3598" y="270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a:t>
              </a:r>
            </a:p>
          </p:txBody>
        </p:sp>
        <p:sp>
          <p:nvSpPr>
            <p:cNvPr id="1057" name="Text Box 29"/>
            <p:cNvSpPr txBox="1">
              <a:spLocks noChangeArrowheads="1"/>
            </p:cNvSpPr>
            <p:nvPr/>
          </p:nvSpPr>
          <p:spPr bwMode="auto">
            <a:xfrm>
              <a:off x="3922" y="2703"/>
              <a:ext cx="48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1058" name="Text Box 30"/>
            <p:cNvSpPr txBox="1">
              <a:spLocks noChangeArrowheads="1"/>
            </p:cNvSpPr>
            <p:nvPr/>
          </p:nvSpPr>
          <p:spPr bwMode="auto">
            <a:xfrm>
              <a:off x="3238"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-1)</a:t>
              </a:r>
            </a:p>
          </p:txBody>
        </p:sp>
        <p:sp>
          <p:nvSpPr>
            <p:cNvPr id="1059" name="Text Box 31"/>
            <p:cNvSpPr txBox="1">
              <a:spLocks noChangeArrowheads="1"/>
            </p:cNvSpPr>
            <p:nvPr/>
          </p:nvSpPr>
          <p:spPr bwMode="auto">
            <a:xfrm>
              <a:off x="3598"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solidFill>
                    <a:srgbClr val="FF3300"/>
                  </a:solidFill>
                  <a:latin typeface="+mj-lt"/>
                </a:rPr>
                <a:t>f</a:t>
              </a:r>
              <a:r>
                <a:rPr lang="en-US" altLang="zh-CN" sz="1200">
                  <a:solidFill>
                    <a:srgbClr val="FF3300"/>
                  </a:solidFill>
                  <a:latin typeface="+mj-lt"/>
                </a:rPr>
                <a:t>(</a:t>
              </a:r>
              <a:r>
                <a:rPr lang="en-US" altLang="zh-CN" sz="1200" i="1">
                  <a:solidFill>
                    <a:srgbClr val="FF3300"/>
                  </a:solidFill>
                  <a:latin typeface="+mj-lt"/>
                </a:rPr>
                <a:t>x</a:t>
              </a:r>
              <a:r>
                <a:rPr lang="en-US" altLang="zh-CN" sz="1200">
                  <a:solidFill>
                    <a:srgbClr val="FF3300"/>
                  </a:solidFill>
                  <a:latin typeface="+mj-lt"/>
                </a:rPr>
                <a:t>,</a:t>
              </a:r>
              <a:r>
                <a:rPr lang="en-US" altLang="zh-CN" sz="1200" i="1">
                  <a:solidFill>
                    <a:srgbClr val="FF3300"/>
                  </a:solidFill>
                  <a:latin typeface="+mj-lt"/>
                </a:rPr>
                <a:t>y</a:t>
              </a:r>
              <a:r>
                <a:rPr lang="en-US" altLang="zh-CN" sz="1200">
                  <a:solidFill>
                    <a:srgbClr val="FF3300"/>
                  </a:solidFill>
                  <a:latin typeface="+mj-lt"/>
                </a:rPr>
                <a:t>)</a:t>
              </a:r>
            </a:p>
          </p:txBody>
        </p:sp>
        <p:sp>
          <p:nvSpPr>
            <p:cNvPr id="1060" name="Text Box 32"/>
            <p:cNvSpPr txBox="1">
              <a:spLocks noChangeArrowheads="1"/>
            </p:cNvSpPr>
            <p:nvPr/>
          </p:nvSpPr>
          <p:spPr bwMode="auto">
            <a:xfrm>
              <a:off x="3922"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+1)</a:t>
              </a:r>
            </a:p>
          </p:txBody>
        </p:sp>
        <p:sp>
          <p:nvSpPr>
            <p:cNvPr id="1061" name="Text Box 33"/>
            <p:cNvSpPr txBox="1">
              <a:spLocks noChangeArrowheads="1"/>
            </p:cNvSpPr>
            <p:nvPr/>
          </p:nvSpPr>
          <p:spPr bwMode="auto">
            <a:xfrm>
              <a:off x="3138" y="3333"/>
              <a:ext cx="5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1062" name="Text Box 34"/>
            <p:cNvSpPr txBox="1">
              <a:spLocks noChangeArrowheads="1"/>
            </p:cNvSpPr>
            <p:nvPr/>
          </p:nvSpPr>
          <p:spPr bwMode="auto">
            <a:xfrm>
              <a:off x="3534" y="3333"/>
              <a:ext cx="5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a:t>
              </a:r>
            </a:p>
          </p:txBody>
        </p:sp>
        <p:sp>
          <p:nvSpPr>
            <p:cNvPr id="1063" name="Text Box 35"/>
            <p:cNvSpPr txBox="1">
              <a:spLocks noChangeArrowheads="1"/>
            </p:cNvSpPr>
            <p:nvPr/>
          </p:nvSpPr>
          <p:spPr bwMode="auto">
            <a:xfrm>
              <a:off x="3901" y="3333"/>
              <a:ext cx="52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1064" name="Text Box 36"/>
            <p:cNvSpPr txBox="1">
              <a:spLocks noChangeArrowheads="1"/>
            </p:cNvSpPr>
            <p:nvPr/>
          </p:nvSpPr>
          <p:spPr bwMode="auto">
            <a:xfrm>
              <a:off x="3015" y="3707"/>
              <a:ext cx="156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ea typeface="楷体_GB2312" pitchFamily="49" charset="-122"/>
                </a:rPr>
                <a:t>The corresponding pixels</a:t>
              </a:r>
              <a:endParaRPr lang="zh-CN" altLang="en-US" sz="2000" dirty="0">
                <a:latin typeface="+mj-lt"/>
                <a:ea typeface="楷体_GB2312" pitchFamily="49" charset="-122"/>
              </a:endParaRPr>
            </a:p>
          </p:txBody>
        </p:sp>
        <p:sp>
          <p:nvSpPr>
            <p:cNvPr id="1065" name="Text Box 37"/>
            <p:cNvSpPr txBox="1">
              <a:spLocks noChangeArrowheads="1"/>
            </p:cNvSpPr>
            <p:nvPr/>
          </p:nvSpPr>
          <p:spPr bwMode="auto">
            <a:xfrm>
              <a:off x="4414" y="2742"/>
              <a:ext cx="134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ea typeface="楷体_GB2312" pitchFamily="49" charset="-122"/>
                </a:rPr>
                <a:t>Coefficients</a:t>
              </a:r>
              <a:endParaRPr lang="zh-CN" altLang="en-US" sz="2000" dirty="0">
                <a:latin typeface="+mj-lt"/>
                <a:ea typeface="楷体_GB2312" pitchFamily="49" charset="-122"/>
              </a:endParaRPr>
            </a:p>
          </p:txBody>
        </p:sp>
      </p:grpSp>
      <p:graphicFrame>
        <p:nvGraphicFramePr>
          <p:cNvPr id="1026" name="Object 39"/>
          <p:cNvGraphicFramePr>
            <a:graphicFrameLocks noChangeAspect="1"/>
          </p:cNvGraphicFramePr>
          <p:nvPr/>
        </p:nvGraphicFramePr>
        <p:xfrm>
          <a:off x="718257" y="4869160"/>
          <a:ext cx="6993950" cy="864096"/>
        </p:xfrm>
        <a:graphic>
          <a:graphicData uri="http://schemas.openxmlformats.org/presentationml/2006/ole">
            <mc:AlternateContent xmlns:mc="http://schemas.openxmlformats.org/markup-compatibility/2006">
              <mc:Choice xmlns:v="urn:schemas-microsoft-com:vml" Requires="v">
                <p:oleObj spid="_x0000_s24580" name="Equation" r:id="rId4" imgW="4089240" imgH="507960" progId="Equation.DSMT4">
                  <p:embed/>
                </p:oleObj>
              </mc:Choice>
              <mc:Fallback>
                <p:oleObj name="Equation" r:id="rId4" imgW="4089240" imgH="507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57" y="4869160"/>
                        <a:ext cx="6993950" cy="864096"/>
                      </a:xfrm>
                      <a:prstGeom prst="rect">
                        <a:avLst/>
                      </a:prstGeom>
                      <a:noFill/>
                    </p:spPr>
                  </p:pic>
                </p:oleObj>
              </mc:Fallback>
            </mc:AlternateContent>
          </a:graphicData>
        </a:graphic>
      </p:graphicFrame>
      <p:graphicFrame>
        <p:nvGraphicFramePr>
          <p:cNvPr id="1027" name="Object 40"/>
          <p:cNvGraphicFramePr>
            <a:graphicFrameLocks noGrp="1" noChangeAspect="1"/>
          </p:cNvGraphicFramePr>
          <p:nvPr>
            <p:ph sz="half" idx="2"/>
          </p:nvPr>
        </p:nvGraphicFramePr>
        <p:xfrm>
          <a:off x="1907704" y="5854700"/>
          <a:ext cx="4840038" cy="814660"/>
        </p:xfrm>
        <a:graphic>
          <a:graphicData uri="http://schemas.openxmlformats.org/presentationml/2006/ole">
            <mc:AlternateContent xmlns:mc="http://schemas.openxmlformats.org/markup-compatibility/2006">
              <mc:Choice xmlns:v="urn:schemas-microsoft-com:vml" Requires="v">
                <p:oleObj spid="_x0000_s24581" name="Equation" r:id="rId6" imgW="2565400" imgH="431800" progId="Equation.DSMT4">
                  <p:embed/>
                </p:oleObj>
              </mc:Choice>
              <mc:Fallback>
                <p:oleObj name="Equation" r:id="rId6" imgW="2565400" imgH="43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854700"/>
                        <a:ext cx="4840038" cy="814660"/>
                      </a:xfrm>
                      <a:prstGeom prst="rect">
                        <a:avLst/>
                      </a:prstGeom>
                      <a:noFill/>
                      <a:ln>
                        <a:noFill/>
                      </a:ln>
                      <a:effectLst/>
                    </p:spPr>
                  </p:pic>
                </p:oleObj>
              </mc:Fallback>
            </mc:AlternateContent>
          </a:graphicData>
        </a:graphic>
      </p:graphicFrame>
      <p:sp>
        <p:nvSpPr>
          <p:cNvPr id="1032" name="Text Box 42"/>
          <p:cNvSpPr txBox="1">
            <a:spLocks noChangeArrowheads="1"/>
          </p:cNvSpPr>
          <p:nvPr/>
        </p:nvSpPr>
        <p:spPr bwMode="auto">
          <a:xfrm>
            <a:off x="467544" y="6084004"/>
            <a:ext cx="2377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spcBef>
                <a:spcPct val="50000"/>
              </a:spcBef>
            </a:pPr>
            <a:r>
              <a:rPr lang="en-US" altLang="zh-CN" sz="1800" dirty="0">
                <a:latin typeface="+mj-lt"/>
                <a:ea typeface="楷体" pitchFamily="49" charset="-122"/>
              </a:rPr>
              <a:t>Convolution</a:t>
            </a:r>
            <a:r>
              <a:rPr lang="zh-CN" altLang="en-US" sz="1800" dirty="0">
                <a:latin typeface="+mj-lt"/>
                <a:ea typeface="楷体" pitchFamily="49" charset="-122"/>
              </a:rPr>
              <a:t>：</a:t>
            </a:r>
          </a:p>
        </p:txBody>
      </p:sp>
      <p:sp>
        <p:nvSpPr>
          <p:cNvPr id="2" name="矩形 1"/>
          <p:cNvSpPr/>
          <p:nvPr/>
        </p:nvSpPr>
        <p:spPr>
          <a:xfrm>
            <a:off x="1907704" y="5949280"/>
            <a:ext cx="5126083" cy="648072"/>
          </a:xfrm>
          <a:prstGeom prst="rect">
            <a:avLst/>
          </a:prstGeom>
          <a:solidFill>
            <a:srgbClr val="FFFFFF">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701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normAutofit/>
          </a:bodyPr>
          <a:lstStyle/>
          <a:p>
            <a:pPr eaLnBrk="1" hangingPunct="1"/>
            <a:r>
              <a:rPr lang="en-US" altLang="zh-CN" sz="3600" dirty="0">
                <a:solidFill>
                  <a:schemeClr val="accent1"/>
                </a:solidFill>
                <a:latin typeface="+mn-lt"/>
                <a:ea typeface="楷体" pitchFamily="49" charset="-122"/>
              </a:rPr>
              <a:t>Spatial filtering</a:t>
            </a:r>
            <a:endParaRPr lang="zh-CN" altLang="en-US" sz="3600" dirty="0">
              <a:solidFill>
                <a:schemeClr val="accent1"/>
              </a:solidFill>
              <a:latin typeface="+mn-lt"/>
              <a:ea typeface="楷体" pitchFamily="49" charset="-122"/>
            </a:endParaRPr>
          </a:p>
        </p:txBody>
      </p:sp>
      <p:sp>
        <p:nvSpPr>
          <p:cNvPr id="2052"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华文楷体" pitchFamily="2" charset="-122"/>
                <a:ea typeface="华文楷体" pitchFamily="2" charset="-122"/>
              </a:rPr>
              <a:t>Principle of filtering——Response</a:t>
            </a:r>
            <a:endParaRPr lang="zh-CN" altLang="en-US" dirty="0">
              <a:solidFill>
                <a:srgbClr val="3366CC"/>
              </a:solidFill>
              <a:latin typeface="华文楷体" pitchFamily="2" charset="-122"/>
              <a:ea typeface="华文楷体" pitchFamily="2" charset="-122"/>
            </a:endParaRPr>
          </a:p>
        </p:txBody>
      </p:sp>
      <p:sp>
        <p:nvSpPr>
          <p:cNvPr id="2053" name="Rectangle 58"/>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054" name="Rectangle 59"/>
          <p:cNvSpPr>
            <a:spLocks noChangeArrowheads="1"/>
          </p:cNvSpPr>
          <p:nvPr/>
        </p:nvSpPr>
        <p:spPr bwMode="auto">
          <a:xfrm>
            <a:off x="946150" y="2579420"/>
            <a:ext cx="7493000" cy="1569660"/>
          </a:xfrm>
          <a:prstGeom prst="rect">
            <a:avLst/>
          </a:prstGeom>
          <a:ln/>
        </p:spPr>
        <p:style>
          <a:lnRef idx="1">
            <a:schemeClr val="accent4"/>
          </a:lnRef>
          <a:fillRef idx="2">
            <a:schemeClr val="accent4"/>
          </a:fillRef>
          <a:effectRef idx="1">
            <a:schemeClr val="accent4"/>
          </a:effectRef>
          <a:fontRef idx="minor">
            <a:schemeClr val="dk1"/>
          </a:fontRef>
        </p:style>
        <p:txBody>
          <a:bodyPr anchor="ctr">
            <a:spAutoFit/>
          </a:bodyPr>
          <a:lstStyle/>
          <a:p>
            <a:r>
              <a:rPr lang="en-US" altLang="zh-CN" sz="2400" dirty="0">
                <a:latin typeface="+mj-lt"/>
                <a:ea typeface="楷体" pitchFamily="49" charset="-122"/>
              </a:rPr>
              <a:t>Usually, the width and the height of the mask are odd number such as 2</a:t>
            </a:r>
            <a:r>
              <a:rPr lang="en-US" altLang="zh-CN" sz="2400" i="1" dirty="0">
                <a:latin typeface="+mj-lt"/>
                <a:ea typeface="楷体" pitchFamily="49" charset="-122"/>
              </a:rPr>
              <a:t>a</a:t>
            </a:r>
            <a:r>
              <a:rPr lang="en-US" altLang="zh-CN" sz="2400" dirty="0">
                <a:latin typeface="+mj-lt"/>
                <a:ea typeface="楷体" pitchFamily="49" charset="-122"/>
              </a:rPr>
              <a:t>+1 and 2</a:t>
            </a:r>
            <a:r>
              <a:rPr lang="en-US" altLang="zh-CN" sz="2400" i="1" dirty="0">
                <a:latin typeface="+mj-lt"/>
                <a:ea typeface="楷体" pitchFamily="49" charset="-122"/>
              </a:rPr>
              <a:t>b</a:t>
            </a:r>
            <a:r>
              <a:rPr lang="en-US" altLang="zh-CN" sz="2400" dirty="0">
                <a:latin typeface="+mj-lt"/>
                <a:ea typeface="楷体" pitchFamily="49" charset="-122"/>
              </a:rPr>
              <a:t>+1. When the mask window is centered at (</a:t>
            </a:r>
            <a:r>
              <a:rPr lang="en-US" altLang="zh-CN" sz="2400" i="1" dirty="0" err="1">
                <a:latin typeface="+mj-lt"/>
                <a:ea typeface="楷体" pitchFamily="49" charset="-122"/>
              </a:rPr>
              <a:t>x</a:t>
            </a:r>
            <a:r>
              <a:rPr lang="en-US" altLang="zh-CN" sz="2400" dirty="0" err="1">
                <a:latin typeface="+mj-lt"/>
                <a:ea typeface="楷体" pitchFamily="49" charset="-122"/>
              </a:rPr>
              <a:t>,</a:t>
            </a:r>
            <a:r>
              <a:rPr lang="en-US" altLang="zh-CN" sz="2400" i="1" dirty="0" err="1">
                <a:latin typeface="+mj-lt"/>
                <a:ea typeface="楷体" pitchFamily="49" charset="-122"/>
              </a:rPr>
              <a:t>y</a:t>
            </a:r>
            <a:r>
              <a:rPr lang="en-US" altLang="zh-CN" sz="2400" dirty="0">
                <a:latin typeface="+mj-lt"/>
                <a:ea typeface="楷体" pitchFamily="49" charset="-122"/>
              </a:rPr>
              <a:t>), the updated value of (</a:t>
            </a:r>
            <a:r>
              <a:rPr lang="en-US" altLang="zh-CN" sz="2400" dirty="0" err="1">
                <a:latin typeface="+mj-lt"/>
                <a:ea typeface="楷体" pitchFamily="49" charset="-122"/>
              </a:rPr>
              <a:t>x,y</a:t>
            </a:r>
            <a:r>
              <a:rPr lang="en-US" altLang="zh-CN" sz="2400" dirty="0">
                <a:latin typeface="+mj-lt"/>
                <a:ea typeface="楷体" pitchFamily="49" charset="-122"/>
              </a:rPr>
              <a:t>) is computed as:</a:t>
            </a:r>
            <a:r>
              <a:rPr lang="zh-CN" altLang="en-US" sz="2400" dirty="0">
                <a:latin typeface="+mj-lt"/>
                <a:ea typeface="楷体" pitchFamily="49" charset="-122"/>
              </a:rPr>
              <a:t> </a:t>
            </a:r>
          </a:p>
        </p:txBody>
      </p:sp>
      <p:sp>
        <p:nvSpPr>
          <p:cNvPr id="2055" name="Rectangle 61"/>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2050" name="Object 60"/>
          <p:cNvGraphicFramePr>
            <a:graphicFrameLocks noChangeAspect="1"/>
          </p:cNvGraphicFramePr>
          <p:nvPr/>
        </p:nvGraphicFramePr>
        <p:xfrm>
          <a:off x="2202681" y="4437113"/>
          <a:ext cx="4364962" cy="792088"/>
        </p:xfrm>
        <a:graphic>
          <a:graphicData uri="http://schemas.openxmlformats.org/presentationml/2006/ole">
            <mc:AlternateContent xmlns:mc="http://schemas.openxmlformats.org/markup-compatibility/2006">
              <mc:Choice xmlns:v="urn:schemas-microsoft-com:vml" Requires="v">
                <p:oleObj spid="_x0000_s25603" name="Equation" r:id="rId4" imgW="2362200" imgH="431800" progId="Equation.DSMT4">
                  <p:embed/>
                </p:oleObj>
              </mc:Choice>
              <mc:Fallback>
                <p:oleObj name="Equation" r:id="rId4" imgW="23622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2681" y="4437113"/>
                        <a:ext cx="4364962" cy="792088"/>
                      </a:xfrm>
                      <a:prstGeom prst="rect">
                        <a:avLst/>
                      </a:prstGeom>
                      <a:noFill/>
                    </p:spPr>
                  </p:pic>
                </p:oleObj>
              </mc:Fallback>
            </mc:AlternateContent>
          </a:graphicData>
        </a:graphic>
      </p:graphicFrame>
      <p:sp>
        <p:nvSpPr>
          <p:cNvPr id="2056" name="Rectangle 62"/>
          <p:cNvSpPr>
            <a:spLocks noChangeArrowheads="1"/>
          </p:cNvSpPr>
          <p:nvPr/>
        </p:nvSpPr>
        <p:spPr bwMode="auto">
          <a:xfrm>
            <a:off x="946150" y="5334307"/>
            <a:ext cx="7493000" cy="830997"/>
          </a:xfrm>
          <a:prstGeom prst="rect">
            <a:avLst/>
          </a:prstGeom>
          <a:ln/>
        </p:spPr>
        <p:style>
          <a:lnRef idx="1">
            <a:schemeClr val="accent4"/>
          </a:lnRef>
          <a:fillRef idx="2">
            <a:schemeClr val="accent4"/>
          </a:fillRef>
          <a:effectRef idx="1">
            <a:schemeClr val="accent4"/>
          </a:effectRef>
          <a:fontRef idx="minor">
            <a:schemeClr val="dk1"/>
          </a:fontRef>
        </p:style>
        <p:txBody>
          <a:bodyPr anchor="ctr">
            <a:spAutoFit/>
          </a:bodyPr>
          <a:lstStyle/>
          <a:p>
            <a:r>
              <a:rPr lang="en-US" altLang="zh-CN" sz="2400" dirty="0">
                <a:latin typeface="+mj-lt"/>
                <a:ea typeface="楷体" pitchFamily="49" charset="-122"/>
              </a:rPr>
              <a:t>After updating all the pixels in the image, you will obtain a new image</a:t>
            </a:r>
            <a:r>
              <a:rPr lang="zh-CN" altLang="en-US" sz="2400" dirty="0">
                <a:latin typeface="+mj-lt"/>
                <a:ea typeface="楷体" pitchFamily="49" charset="-122"/>
              </a:rPr>
              <a:t> </a:t>
            </a:r>
            <a:r>
              <a:rPr lang="en-US" altLang="zh-CN" sz="2400" i="1" dirty="0">
                <a:latin typeface="+mj-lt"/>
                <a:ea typeface="楷体" pitchFamily="49" charset="-122"/>
              </a:rPr>
              <a:t>g</a:t>
            </a:r>
            <a:r>
              <a:rPr lang="en-US" altLang="zh-CN" sz="2400" dirty="0">
                <a:latin typeface="+mj-lt"/>
                <a:ea typeface="楷体" pitchFamily="49" charset="-122"/>
              </a:rPr>
              <a:t>.</a:t>
            </a:r>
            <a:endParaRPr lang="zh-CN" altLang="en-US" sz="2400" dirty="0">
              <a:latin typeface="+mj-lt"/>
              <a:ea typeface="楷体" pitchFamily="49" charset="-122"/>
            </a:endParaRPr>
          </a:p>
        </p:txBody>
      </p:sp>
    </p:spTree>
    <p:extLst>
      <p:ext uri="{BB962C8B-B14F-4D97-AF65-F5344CB8AC3E}">
        <p14:creationId xmlns:p14="http://schemas.microsoft.com/office/powerpoint/2010/main" val="304959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076"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Principle of filtering——Response</a:t>
            </a:r>
            <a:endParaRPr lang="zh-CN" altLang="en-US" dirty="0">
              <a:solidFill>
                <a:srgbClr val="3366CC"/>
              </a:solidFill>
              <a:latin typeface="+mj-lt"/>
              <a:ea typeface="华文楷体" pitchFamily="2" charset="-122"/>
            </a:endParaRPr>
          </a:p>
        </p:txBody>
      </p:sp>
      <p:sp>
        <p:nvSpPr>
          <p:cNvPr id="3077" name="Rectangle 4"/>
          <p:cNvSpPr>
            <a:spLocks noChangeArrowheads="1"/>
          </p:cNvSpPr>
          <p:nvPr/>
        </p:nvSpPr>
        <p:spPr bwMode="auto">
          <a:xfrm>
            <a:off x="0" y="29919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3078" name="Rectangle 5"/>
          <p:cNvSpPr>
            <a:spLocks noChangeArrowheads="1"/>
          </p:cNvSpPr>
          <p:nvPr/>
        </p:nvSpPr>
        <p:spPr bwMode="auto">
          <a:xfrm>
            <a:off x="823416" y="2661593"/>
            <a:ext cx="749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dirty="0">
                <a:latin typeface="+mj-lt"/>
                <a:ea typeface="楷体" pitchFamily="49" charset="-122"/>
              </a:rPr>
              <a:t>Simplified form:</a:t>
            </a:r>
            <a:endParaRPr lang="zh-CN" altLang="en-US" sz="2400" dirty="0">
              <a:latin typeface="+mj-lt"/>
              <a:ea typeface="楷体" pitchFamily="49" charset="-122"/>
            </a:endParaRPr>
          </a:p>
        </p:txBody>
      </p:sp>
      <p:sp>
        <p:nvSpPr>
          <p:cNvPr id="3079" name="Rectangle 6"/>
          <p:cNvSpPr>
            <a:spLocks noChangeArrowheads="1"/>
          </p:cNvSpPr>
          <p:nvPr/>
        </p:nvSpPr>
        <p:spPr bwMode="auto">
          <a:xfrm>
            <a:off x="0"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3074" name="Object 9"/>
          <p:cNvGraphicFramePr>
            <a:graphicFrameLocks noChangeAspect="1"/>
          </p:cNvGraphicFramePr>
          <p:nvPr/>
        </p:nvGraphicFramePr>
        <p:xfrm>
          <a:off x="1798639" y="3373438"/>
          <a:ext cx="5077618" cy="925003"/>
        </p:xfrm>
        <a:graphic>
          <a:graphicData uri="http://schemas.openxmlformats.org/presentationml/2006/ole">
            <mc:AlternateContent xmlns:mc="http://schemas.openxmlformats.org/markup-compatibility/2006">
              <mc:Choice xmlns:v="urn:schemas-microsoft-com:vml" Requires="v">
                <p:oleObj spid="_x0000_s26627" name="Equation" r:id="rId4" imgW="2349500" imgH="431800" progId="Equation.DSMT4">
                  <p:embed/>
                </p:oleObj>
              </mc:Choice>
              <mc:Fallback>
                <p:oleObj name="Equation" r:id="rId4" imgW="23495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639" y="3373438"/>
                        <a:ext cx="5077618" cy="925003"/>
                      </a:xfrm>
                      <a:prstGeom prst="rect">
                        <a:avLst/>
                      </a:prstGeom>
                      <a:noFill/>
                    </p:spPr>
                  </p:pic>
                </p:oleObj>
              </mc:Fallback>
            </mc:AlternateContent>
          </a:graphicData>
        </a:graphic>
      </p:graphicFrame>
      <p:sp>
        <p:nvSpPr>
          <p:cNvPr id="10" name="Rectangle 62"/>
          <p:cNvSpPr>
            <a:spLocks noChangeArrowheads="1"/>
          </p:cNvSpPr>
          <p:nvPr/>
        </p:nvSpPr>
        <p:spPr bwMode="auto">
          <a:xfrm>
            <a:off x="946150" y="5013176"/>
            <a:ext cx="7493000" cy="830997"/>
          </a:xfrm>
          <a:prstGeom prst="rect">
            <a:avLst/>
          </a:prstGeom>
          <a:ln/>
        </p:spPr>
        <p:style>
          <a:lnRef idx="1">
            <a:schemeClr val="accent4"/>
          </a:lnRef>
          <a:fillRef idx="2">
            <a:schemeClr val="accent4"/>
          </a:fillRef>
          <a:effectRef idx="1">
            <a:schemeClr val="accent4"/>
          </a:effectRef>
          <a:fontRef idx="minor">
            <a:schemeClr val="dk1"/>
          </a:fontRef>
        </p:style>
        <p:txBody>
          <a:bodyPr anchor="ctr">
            <a:spAutoFit/>
          </a:bodyPr>
          <a:lstStyle/>
          <a:p>
            <a:r>
              <a:rPr lang="en-US" altLang="zh-CN" sz="2400" dirty="0">
                <a:latin typeface="+mj-lt"/>
                <a:ea typeface="楷体" pitchFamily="49" charset="-122"/>
              </a:rPr>
              <a:t>After updating all the pixels in the image, you will obtain a new image</a:t>
            </a:r>
            <a:r>
              <a:rPr lang="zh-CN" altLang="en-US" sz="2400" dirty="0">
                <a:latin typeface="+mj-lt"/>
                <a:ea typeface="楷体" pitchFamily="49" charset="-122"/>
              </a:rPr>
              <a:t> </a:t>
            </a:r>
            <a:r>
              <a:rPr lang="en-US" altLang="zh-CN" sz="2400" i="1" dirty="0">
                <a:latin typeface="+mj-lt"/>
                <a:ea typeface="楷体" pitchFamily="49" charset="-122"/>
              </a:rPr>
              <a:t>g</a:t>
            </a:r>
            <a:r>
              <a:rPr lang="en-US" altLang="zh-CN" sz="2400" dirty="0">
                <a:latin typeface="+mj-lt"/>
                <a:ea typeface="楷体" pitchFamily="49" charset="-122"/>
              </a:rPr>
              <a:t>.</a:t>
            </a:r>
            <a:endParaRPr lang="zh-CN" altLang="en-US" sz="2400" dirty="0">
              <a:latin typeface="+mj-lt"/>
              <a:ea typeface="楷体" pitchFamily="49" charset="-122"/>
            </a:endParaRPr>
          </a:p>
        </p:txBody>
      </p:sp>
    </p:spTree>
    <p:extLst>
      <p:ext uri="{BB962C8B-B14F-4D97-AF65-F5344CB8AC3E}">
        <p14:creationId xmlns:p14="http://schemas.microsoft.com/office/powerpoint/2010/main" val="1323927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eaLnBrk="1" hangingPunct="1"/>
            <a:r>
              <a:rPr lang="en-US" altLang="zh-CN" sz="3600" dirty="0">
                <a:solidFill>
                  <a:schemeClr val="accent1"/>
                </a:solidFill>
                <a:latin typeface="+mn-lt"/>
                <a:ea typeface="楷体" pitchFamily="49" charset="-122"/>
              </a:rPr>
              <a:t>Spatial filtering</a:t>
            </a:r>
            <a:endParaRPr lang="zh-CN" altLang="en-US" sz="3600" dirty="0">
              <a:solidFill>
                <a:schemeClr val="accent1"/>
              </a:solidFill>
              <a:latin typeface="+mn-lt"/>
              <a:ea typeface="楷体" pitchFamily="49" charset="-122"/>
            </a:endParaRPr>
          </a:p>
        </p:txBody>
      </p:sp>
      <p:sp>
        <p:nvSpPr>
          <p:cNvPr id="29699" name="Rectangle 3"/>
          <p:cNvSpPr>
            <a:spLocks noGrp="1" noChangeArrowheads="1"/>
          </p:cNvSpPr>
          <p:nvPr>
            <p:ph type="body" sz="half" idx="1"/>
          </p:nvPr>
        </p:nvSpPr>
        <p:spPr>
          <a:xfrm>
            <a:off x="107504" y="1571625"/>
            <a:ext cx="7810500" cy="649288"/>
          </a:xfrm>
        </p:spPr>
        <p:txBody>
          <a:bodyPr/>
          <a:lstStyle/>
          <a:p>
            <a:pPr eaLnBrk="1" hangingPunct="1">
              <a:buFontTx/>
              <a:buNone/>
            </a:pPr>
            <a:r>
              <a:rPr lang="en-US" altLang="zh-CN" dirty="0">
                <a:solidFill>
                  <a:srgbClr val="3366CC"/>
                </a:solidFill>
                <a:ea typeface="华文楷体" pitchFamily="2" charset="-122"/>
              </a:rPr>
              <a:t>Spatial filtering for smoothing </a:t>
            </a:r>
            <a:endParaRPr lang="zh-CN" altLang="en-US" dirty="0">
              <a:solidFill>
                <a:srgbClr val="3366CC"/>
              </a:solidFill>
              <a:ea typeface="华文楷体" pitchFamily="2" charset="-122"/>
            </a:endParaRPr>
          </a:p>
        </p:txBody>
      </p:sp>
      <p:sp>
        <p:nvSpPr>
          <p:cNvPr id="29700" name="Rectangle 4"/>
          <p:cNvSpPr>
            <a:spLocks noChangeArrowheads="1"/>
          </p:cNvSpPr>
          <p:nvPr/>
        </p:nvSpPr>
        <p:spPr bwMode="auto">
          <a:xfrm>
            <a:off x="0" y="29919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9701" name="Rectangle 6"/>
          <p:cNvSpPr>
            <a:spLocks noChangeArrowheads="1"/>
          </p:cNvSpPr>
          <p:nvPr/>
        </p:nvSpPr>
        <p:spPr bwMode="auto">
          <a:xfrm>
            <a:off x="0"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9702" name="Rectangle 8"/>
          <p:cNvSpPr>
            <a:spLocks noChangeArrowheads="1"/>
          </p:cNvSpPr>
          <p:nvPr/>
        </p:nvSpPr>
        <p:spPr bwMode="auto">
          <a:xfrm>
            <a:off x="0"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29703" name="Picture 22" descr="iz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50" y="1830388"/>
            <a:ext cx="30432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Rectangle 23"/>
          <p:cNvSpPr>
            <a:spLocks noChangeArrowheads="1"/>
          </p:cNvSpPr>
          <p:nvPr/>
        </p:nvSpPr>
        <p:spPr bwMode="auto">
          <a:xfrm>
            <a:off x="5229245" y="4707881"/>
            <a:ext cx="39036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ltLang="zh-CN" sz="2400" dirty="0">
                <a:ea typeface="楷体" pitchFamily="49" charset="-122"/>
              </a:rPr>
              <a:t>Image after low-pass filtering</a:t>
            </a:r>
            <a:endParaRPr lang="zh-CN" altLang="en-US" sz="2400" dirty="0">
              <a:ea typeface="楷体" pitchFamily="49" charset="-122"/>
            </a:endParaRPr>
          </a:p>
        </p:txBody>
      </p:sp>
      <p:sp>
        <p:nvSpPr>
          <p:cNvPr id="29705" name="Rectangle 24"/>
          <p:cNvSpPr>
            <a:spLocks noChangeArrowheads="1"/>
          </p:cNvSpPr>
          <p:nvPr/>
        </p:nvSpPr>
        <p:spPr bwMode="auto">
          <a:xfrm>
            <a:off x="179512" y="2614260"/>
            <a:ext cx="4900612" cy="2677656"/>
          </a:xfrm>
          <a:prstGeom prst="rect">
            <a:avLst/>
          </a:prstGeom>
          <a:ln/>
        </p:spPr>
        <p:style>
          <a:lnRef idx="1">
            <a:schemeClr val="accent2"/>
          </a:lnRef>
          <a:fillRef idx="2">
            <a:schemeClr val="accent2"/>
          </a:fillRef>
          <a:effectRef idx="1">
            <a:schemeClr val="accent2"/>
          </a:effectRef>
          <a:fontRef idx="minor">
            <a:schemeClr val="dk1"/>
          </a:fontRef>
        </p:style>
        <p:txBody>
          <a:bodyPr anchor="ctr">
            <a:spAutoFit/>
          </a:bodyPr>
          <a:lstStyle/>
          <a:p>
            <a:r>
              <a:rPr lang="en-US" altLang="zh-CN" sz="2400" dirty="0">
                <a:ea typeface="楷体" pitchFamily="49" charset="-122"/>
              </a:rPr>
              <a:t>When you find there are too many artifacts or noises in the image, you can carry out smoothing operation on the image to suppress the noise and reduce the artifacts. However, the smoothing operation will make the image blurring.</a:t>
            </a:r>
            <a:endParaRPr lang="zh-CN" altLang="en-US" sz="2400" dirty="0">
              <a:ea typeface="楷体" pitchFamily="49" charset="-122"/>
            </a:endParaRPr>
          </a:p>
        </p:txBody>
      </p:sp>
    </p:spTree>
    <p:extLst>
      <p:ext uri="{BB962C8B-B14F-4D97-AF65-F5344CB8AC3E}">
        <p14:creationId xmlns:p14="http://schemas.microsoft.com/office/powerpoint/2010/main" val="2888393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0723"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Spatial filtering--smoothing</a:t>
            </a:r>
            <a:endParaRPr lang="zh-CN" altLang="en-US" dirty="0">
              <a:solidFill>
                <a:srgbClr val="3366CC"/>
              </a:solidFill>
              <a:latin typeface="+mj-lt"/>
              <a:ea typeface="华文楷体" pitchFamily="2" charset="-122"/>
            </a:endParaRPr>
          </a:p>
        </p:txBody>
      </p:sp>
      <p:sp>
        <p:nvSpPr>
          <p:cNvPr id="30724" name="Rectangle 4"/>
          <p:cNvSpPr>
            <a:spLocks noChangeArrowheads="1"/>
          </p:cNvSpPr>
          <p:nvPr/>
        </p:nvSpPr>
        <p:spPr bwMode="auto">
          <a:xfrm>
            <a:off x="0" y="29919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30725" name="Rectangle 5"/>
          <p:cNvSpPr>
            <a:spLocks noChangeArrowheads="1"/>
          </p:cNvSpPr>
          <p:nvPr/>
        </p:nvSpPr>
        <p:spPr bwMode="auto">
          <a:xfrm>
            <a:off x="0"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pic>
        <p:nvPicPr>
          <p:cNvPr id="30727" name="Picture 7" descr="iz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50" y="1830388"/>
            <a:ext cx="30432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8"/>
          <p:cNvSpPr>
            <a:spLocks noChangeArrowheads="1"/>
          </p:cNvSpPr>
          <p:nvPr/>
        </p:nvSpPr>
        <p:spPr bwMode="auto">
          <a:xfrm>
            <a:off x="5229244" y="4707881"/>
            <a:ext cx="3903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ltLang="zh-CN" sz="2400" dirty="0">
                <a:latin typeface="+mj-lt"/>
                <a:ea typeface="楷体" pitchFamily="49" charset="-122"/>
              </a:rPr>
              <a:t>Image after low-pass filtering</a:t>
            </a:r>
            <a:endParaRPr lang="zh-CN" altLang="en-US" sz="2400" dirty="0">
              <a:latin typeface="+mj-lt"/>
              <a:ea typeface="楷体" pitchFamily="49" charset="-122"/>
            </a:endParaRPr>
          </a:p>
        </p:txBody>
      </p:sp>
      <p:sp>
        <p:nvSpPr>
          <p:cNvPr id="30729" name="Rectangle 9"/>
          <p:cNvSpPr>
            <a:spLocks noChangeArrowheads="1"/>
          </p:cNvSpPr>
          <p:nvPr/>
        </p:nvSpPr>
        <p:spPr bwMode="auto">
          <a:xfrm>
            <a:off x="395536" y="2703027"/>
            <a:ext cx="4730941" cy="3108543"/>
          </a:xfrm>
          <a:prstGeom prst="rect">
            <a:avLst/>
          </a:prstGeom>
          <a:ln/>
        </p:spPr>
        <p:style>
          <a:lnRef idx="1">
            <a:schemeClr val="accent2"/>
          </a:lnRef>
          <a:fillRef idx="2">
            <a:schemeClr val="accent2"/>
          </a:fillRef>
          <a:effectRef idx="1">
            <a:schemeClr val="accent2"/>
          </a:effectRef>
          <a:fontRef idx="minor">
            <a:schemeClr val="dk1"/>
          </a:fontRef>
        </p:style>
        <p:txBody>
          <a:bodyPr wrap="square" anchor="ctr">
            <a:spAutoFit/>
          </a:bodyPr>
          <a:lstStyle/>
          <a:p>
            <a:r>
              <a:rPr lang="en-US" altLang="zh-CN" sz="2800" dirty="0">
                <a:latin typeface="+mj-lt"/>
                <a:ea typeface="楷体" pitchFamily="49" charset="-122"/>
              </a:rPr>
              <a:t>    Smoothing can reduce noises and blurring, which can be used in preprocessing. For instance, remove the subtle details when you just want to extract the big target.</a:t>
            </a:r>
            <a:endParaRPr lang="zh-CN" altLang="en-US" sz="2800" dirty="0">
              <a:latin typeface="+mj-lt"/>
              <a:ea typeface="楷体" pitchFamily="49" charset="-122"/>
            </a:endParaRPr>
          </a:p>
        </p:txBody>
      </p:sp>
    </p:spTree>
    <p:extLst>
      <p:ext uri="{BB962C8B-B14F-4D97-AF65-F5344CB8AC3E}">
        <p14:creationId xmlns:p14="http://schemas.microsoft.com/office/powerpoint/2010/main" val="3991597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1747" name="Rectangle 3"/>
          <p:cNvSpPr>
            <a:spLocks noGrp="1" noChangeArrowheads="1"/>
          </p:cNvSpPr>
          <p:nvPr>
            <p:ph type="body" sz="half" idx="1"/>
          </p:nvPr>
        </p:nvSpPr>
        <p:spPr>
          <a:xfrm>
            <a:off x="471488" y="1571625"/>
            <a:ext cx="4964608" cy="649288"/>
          </a:xfrm>
        </p:spPr>
        <p:txBody>
          <a:bodyPr>
            <a:normAutofit fontScale="92500"/>
          </a:bodyPr>
          <a:lstStyle/>
          <a:p>
            <a:pPr eaLnBrk="1" hangingPunct="1">
              <a:buFontTx/>
              <a:buNone/>
            </a:pPr>
            <a:r>
              <a:rPr lang="en-US" altLang="zh-CN" dirty="0">
                <a:solidFill>
                  <a:srgbClr val="3366CC"/>
                </a:solidFill>
                <a:latin typeface="+mj-lt"/>
                <a:ea typeface="华文楷体" pitchFamily="2" charset="-122"/>
              </a:rPr>
              <a:t>Spatial filtering--smoothing</a:t>
            </a:r>
            <a:endParaRPr lang="zh-CN" altLang="en-US" dirty="0">
              <a:solidFill>
                <a:srgbClr val="3366CC"/>
              </a:solidFill>
              <a:latin typeface="+mj-lt"/>
              <a:ea typeface="华文楷体" pitchFamily="2" charset="-122"/>
            </a:endParaRPr>
          </a:p>
        </p:txBody>
      </p:sp>
      <p:sp>
        <p:nvSpPr>
          <p:cNvPr id="31748" name="Text Box 10"/>
          <p:cNvSpPr txBox="1">
            <a:spLocks noChangeArrowheads="1"/>
          </p:cNvSpPr>
          <p:nvPr/>
        </p:nvSpPr>
        <p:spPr bwMode="auto">
          <a:xfrm>
            <a:off x="539552" y="2732087"/>
            <a:ext cx="392928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buFont typeface="Wingdings" pitchFamily="2" charset="2"/>
              <a:buChar char="Ø"/>
            </a:pPr>
            <a:r>
              <a:rPr lang="en-US" altLang="zh-CN" sz="2800" dirty="0">
                <a:solidFill>
                  <a:srgbClr val="0000FF"/>
                </a:solidFill>
                <a:latin typeface="+mj-lt"/>
                <a:ea typeface="楷体" pitchFamily="49" charset="-122"/>
              </a:rPr>
              <a:t>Linear smoothing filter</a:t>
            </a:r>
            <a:endParaRPr lang="zh-CN" altLang="en-US" sz="2800" dirty="0">
              <a:solidFill>
                <a:srgbClr val="0000FF"/>
              </a:solidFill>
              <a:latin typeface="+mj-lt"/>
              <a:ea typeface="楷体" pitchFamily="49" charset="-122"/>
            </a:endParaRPr>
          </a:p>
          <a:p>
            <a:pPr eaLnBrk="1" hangingPunct="1">
              <a:buFont typeface="Wingdings" pitchFamily="2" charset="2"/>
              <a:buChar char="Ø"/>
            </a:pPr>
            <a:r>
              <a:rPr lang="en-US" altLang="zh-CN" sz="2800" dirty="0">
                <a:solidFill>
                  <a:srgbClr val="0000FF"/>
                </a:solidFill>
                <a:latin typeface="+mj-lt"/>
                <a:ea typeface="楷体" pitchFamily="49" charset="-122"/>
              </a:rPr>
              <a:t>Statistical sorting filter</a:t>
            </a:r>
            <a:endParaRPr lang="zh-CN" altLang="en-US" sz="2800" dirty="0">
              <a:solidFill>
                <a:srgbClr val="0000FF"/>
              </a:solidFill>
              <a:latin typeface="+mj-lt"/>
              <a:ea typeface="楷体" pitchFamily="49" charset="-122"/>
            </a:endParaRPr>
          </a:p>
        </p:txBody>
      </p:sp>
      <p:pic>
        <p:nvPicPr>
          <p:cNvPr id="31749" name="Picture 11" descr="iz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50" y="1830388"/>
            <a:ext cx="30432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12"/>
          <p:cNvSpPr>
            <a:spLocks noChangeArrowheads="1"/>
          </p:cNvSpPr>
          <p:nvPr/>
        </p:nvSpPr>
        <p:spPr bwMode="auto">
          <a:xfrm>
            <a:off x="5229243" y="4707881"/>
            <a:ext cx="3903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ltLang="zh-CN" sz="2400" dirty="0">
                <a:latin typeface="+mj-lt"/>
                <a:ea typeface="楷体" pitchFamily="49" charset="-122"/>
              </a:rPr>
              <a:t>Image after low-pass filtering</a:t>
            </a:r>
            <a:endParaRPr lang="zh-CN" altLang="en-US" sz="2400" dirty="0">
              <a:latin typeface="+mj-lt"/>
              <a:ea typeface="楷体" pitchFamily="49" charset="-122"/>
            </a:endParaRPr>
          </a:p>
        </p:txBody>
      </p:sp>
    </p:spTree>
    <p:extLst>
      <p:ext uri="{BB962C8B-B14F-4D97-AF65-F5344CB8AC3E}">
        <p14:creationId xmlns:p14="http://schemas.microsoft.com/office/powerpoint/2010/main" val="1902565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100"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Linear smoothing filter——Concept</a:t>
            </a:r>
            <a:endParaRPr lang="zh-CN" altLang="en-US" dirty="0">
              <a:solidFill>
                <a:srgbClr val="3366CC"/>
              </a:solidFill>
              <a:latin typeface="+mj-lt"/>
              <a:ea typeface="华文楷体" pitchFamily="2" charset="-122"/>
            </a:endParaRPr>
          </a:p>
        </p:txBody>
      </p:sp>
      <p:grpSp>
        <p:nvGrpSpPr>
          <p:cNvPr id="4102" name="Group 27"/>
          <p:cNvGrpSpPr>
            <a:grpSpLocks/>
          </p:cNvGrpSpPr>
          <p:nvPr/>
        </p:nvGrpSpPr>
        <p:grpSpPr bwMode="auto">
          <a:xfrm>
            <a:off x="6046788" y="2570163"/>
            <a:ext cx="2393950" cy="1765300"/>
            <a:chOff x="1057" y="2908"/>
            <a:chExt cx="1508" cy="1112"/>
          </a:xfrm>
        </p:grpSpPr>
        <p:sp>
          <p:nvSpPr>
            <p:cNvPr id="4104" name="Rectangle 7"/>
            <p:cNvSpPr>
              <a:spLocks noChangeArrowheads="1"/>
            </p:cNvSpPr>
            <p:nvPr/>
          </p:nvSpPr>
          <p:spPr bwMode="auto">
            <a:xfrm>
              <a:off x="1376" y="2909"/>
              <a:ext cx="1164" cy="1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105" name="Line 8"/>
            <p:cNvSpPr>
              <a:spLocks noChangeShapeType="1"/>
            </p:cNvSpPr>
            <p:nvPr/>
          </p:nvSpPr>
          <p:spPr bwMode="auto">
            <a:xfrm>
              <a:off x="1376" y="3263"/>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4106" name="Group 9"/>
            <p:cNvGrpSpPr>
              <a:grpSpLocks/>
            </p:cNvGrpSpPr>
            <p:nvPr/>
          </p:nvGrpSpPr>
          <p:grpSpPr bwMode="auto">
            <a:xfrm rot="-5400000">
              <a:off x="1414" y="3249"/>
              <a:ext cx="1079" cy="397"/>
              <a:chOff x="3450" y="2956"/>
              <a:chExt cx="2070" cy="709"/>
            </a:xfrm>
          </p:grpSpPr>
          <p:sp>
            <p:nvSpPr>
              <p:cNvPr id="4118" name="Line 10"/>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119" name="Line 11"/>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107" name="Text Box 12"/>
            <p:cNvSpPr txBox="1">
              <a:spLocks noChangeArrowheads="1"/>
            </p:cNvSpPr>
            <p:nvPr/>
          </p:nvSpPr>
          <p:spPr bwMode="auto">
            <a:xfrm>
              <a:off x="1350"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08" name="Text Box 13"/>
            <p:cNvSpPr txBox="1">
              <a:spLocks noChangeArrowheads="1"/>
            </p:cNvSpPr>
            <p:nvPr/>
          </p:nvSpPr>
          <p:spPr bwMode="auto">
            <a:xfrm>
              <a:off x="1736" y="2972"/>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09" name="Text Box 14"/>
            <p:cNvSpPr txBox="1">
              <a:spLocks noChangeArrowheads="1"/>
            </p:cNvSpPr>
            <p:nvPr/>
          </p:nvSpPr>
          <p:spPr bwMode="auto">
            <a:xfrm>
              <a:off x="2129"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0" name="Line 15"/>
            <p:cNvSpPr>
              <a:spLocks noChangeShapeType="1"/>
            </p:cNvSpPr>
            <p:nvPr/>
          </p:nvSpPr>
          <p:spPr bwMode="auto">
            <a:xfrm>
              <a:off x="1376" y="3638"/>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111" name="Text Box 16"/>
            <p:cNvSpPr txBox="1">
              <a:spLocks noChangeArrowheads="1"/>
            </p:cNvSpPr>
            <p:nvPr/>
          </p:nvSpPr>
          <p:spPr bwMode="auto">
            <a:xfrm>
              <a:off x="1350"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2" name="Text Box 17"/>
            <p:cNvSpPr txBox="1">
              <a:spLocks noChangeArrowheads="1"/>
            </p:cNvSpPr>
            <p:nvPr/>
          </p:nvSpPr>
          <p:spPr bwMode="auto">
            <a:xfrm>
              <a:off x="1736" y="3347"/>
              <a:ext cx="43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3" name="Text Box 18"/>
            <p:cNvSpPr txBox="1">
              <a:spLocks noChangeArrowheads="1"/>
            </p:cNvSpPr>
            <p:nvPr/>
          </p:nvSpPr>
          <p:spPr bwMode="auto">
            <a:xfrm>
              <a:off x="2129"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4" name="Text Box 19"/>
            <p:cNvSpPr txBox="1">
              <a:spLocks noChangeArrowheads="1"/>
            </p:cNvSpPr>
            <p:nvPr/>
          </p:nvSpPr>
          <p:spPr bwMode="auto">
            <a:xfrm>
              <a:off x="1350"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5" name="Text Box 20"/>
            <p:cNvSpPr txBox="1">
              <a:spLocks noChangeArrowheads="1"/>
            </p:cNvSpPr>
            <p:nvPr/>
          </p:nvSpPr>
          <p:spPr bwMode="auto">
            <a:xfrm>
              <a:off x="1736" y="3723"/>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6" name="Text Box 21"/>
            <p:cNvSpPr txBox="1">
              <a:spLocks noChangeArrowheads="1"/>
            </p:cNvSpPr>
            <p:nvPr/>
          </p:nvSpPr>
          <p:spPr bwMode="auto">
            <a:xfrm>
              <a:off x="2129"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7" name="Text Box 22"/>
            <p:cNvSpPr txBox="1">
              <a:spLocks noChangeArrowheads="1"/>
            </p:cNvSpPr>
            <p:nvPr/>
          </p:nvSpPr>
          <p:spPr bwMode="auto">
            <a:xfrm>
              <a:off x="1154" y="3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4098" name="Object 24"/>
            <p:cNvGraphicFramePr>
              <a:graphicFrameLocks noChangeAspect="1"/>
            </p:cNvGraphicFramePr>
            <p:nvPr/>
          </p:nvGraphicFramePr>
          <p:xfrm>
            <a:off x="1057" y="3267"/>
            <a:ext cx="291" cy="447"/>
          </p:xfrm>
          <a:graphic>
            <a:graphicData uri="http://schemas.openxmlformats.org/presentationml/2006/ole">
              <mc:AlternateContent xmlns:mc="http://schemas.openxmlformats.org/markup-compatibility/2006">
                <mc:Choice xmlns:v="urn:schemas-microsoft-com:vml" Requires="v">
                  <p:oleObj spid="_x0000_s27651" name="Equation" r:id="rId4" imgW="241195" imgH="393529" progId="Equation.DSMT4">
                    <p:embed/>
                  </p:oleObj>
                </mc:Choice>
                <mc:Fallback>
                  <p:oleObj name="Equation" r:id="rId4" imgW="241195"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3267"/>
                          <a:ext cx="291"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03" name="Rectangle 28"/>
          <p:cNvSpPr>
            <a:spLocks noChangeArrowheads="1"/>
          </p:cNvSpPr>
          <p:nvPr/>
        </p:nvSpPr>
        <p:spPr bwMode="auto">
          <a:xfrm>
            <a:off x="495459" y="2819859"/>
            <a:ext cx="4979829" cy="224676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800" dirty="0">
                <a:solidFill>
                  <a:srgbClr val="0000FF"/>
                </a:solidFill>
                <a:latin typeface="+mj-lt"/>
                <a:ea typeface="楷体" pitchFamily="49" charset="-122"/>
              </a:rPr>
              <a:t>    The output of the linear smoothing filter is the mean value of the pixels in the mask. It’s also called mean filter.</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3507413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5124"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filter——application</a:t>
            </a:r>
            <a:endParaRPr lang="zh-CN" altLang="en-US" dirty="0">
              <a:solidFill>
                <a:srgbClr val="3366CC"/>
              </a:solidFill>
              <a:latin typeface="+mj-lt"/>
              <a:ea typeface="华文楷体" pitchFamily="2" charset="-122"/>
            </a:endParaRPr>
          </a:p>
        </p:txBody>
      </p:sp>
      <p:grpSp>
        <p:nvGrpSpPr>
          <p:cNvPr id="5126" name="Group 5"/>
          <p:cNvGrpSpPr>
            <a:grpSpLocks/>
          </p:cNvGrpSpPr>
          <p:nvPr/>
        </p:nvGrpSpPr>
        <p:grpSpPr bwMode="auto">
          <a:xfrm>
            <a:off x="6046788" y="2570163"/>
            <a:ext cx="2393950" cy="1765300"/>
            <a:chOff x="1057" y="2908"/>
            <a:chExt cx="1508" cy="1112"/>
          </a:xfrm>
        </p:grpSpPr>
        <p:sp>
          <p:nvSpPr>
            <p:cNvPr id="5128" name="Rectangle 6"/>
            <p:cNvSpPr>
              <a:spLocks noChangeArrowheads="1"/>
            </p:cNvSpPr>
            <p:nvPr/>
          </p:nvSpPr>
          <p:spPr bwMode="auto">
            <a:xfrm>
              <a:off x="1376" y="2909"/>
              <a:ext cx="1164" cy="1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5129" name="Line 7"/>
            <p:cNvSpPr>
              <a:spLocks noChangeShapeType="1"/>
            </p:cNvSpPr>
            <p:nvPr/>
          </p:nvSpPr>
          <p:spPr bwMode="auto">
            <a:xfrm>
              <a:off x="1376" y="3263"/>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5130" name="Group 8"/>
            <p:cNvGrpSpPr>
              <a:grpSpLocks/>
            </p:cNvGrpSpPr>
            <p:nvPr/>
          </p:nvGrpSpPr>
          <p:grpSpPr bwMode="auto">
            <a:xfrm rot="-5400000">
              <a:off x="1414" y="3249"/>
              <a:ext cx="1079" cy="397"/>
              <a:chOff x="3450" y="2956"/>
              <a:chExt cx="2070" cy="709"/>
            </a:xfrm>
          </p:grpSpPr>
          <p:sp>
            <p:nvSpPr>
              <p:cNvPr id="5142" name="Line 9"/>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5143" name="Line 10"/>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5131" name="Text Box 11"/>
            <p:cNvSpPr txBox="1">
              <a:spLocks noChangeArrowheads="1"/>
            </p:cNvSpPr>
            <p:nvPr/>
          </p:nvSpPr>
          <p:spPr bwMode="auto">
            <a:xfrm>
              <a:off x="1350"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2" name="Text Box 12"/>
            <p:cNvSpPr txBox="1">
              <a:spLocks noChangeArrowheads="1"/>
            </p:cNvSpPr>
            <p:nvPr/>
          </p:nvSpPr>
          <p:spPr bwMode="auto">
            <a:xfrm>
              <a:off x="1736" y="2972"/>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3" name="Text Box 13"/>
            <p:cNvSpPr txBox="1">
              <a:spLocks noChangeArrowheads="1"/>
            </p:cNvSpPr>
            <p:nvPr/>
          </p:nvSpPr>
          <p:spPr bwMode="auto">
            <a:xfrm>
              <a:off x="2129"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4" name="Line 14"/>
            <p:cNvSpPr>
              <a:spLocks noChangeShapeType="1"/>
            </p:cNvSpPr>
            <p:nvPr/>
          </p:nvSpPr>
          <p:spPr bwMode="auto">
            <a:xfrm>
              <a:off x="1376" y="3638"/>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5135" name="Text Box 15"/>
            <p:cNvSpPr txBox="1">
              <a:spLocks noChangeArrowheads="1"/>
            </p:cNvSpPr>
            <p:nvPr/>
          </p:nvSpPr>
          <p:spPr bwMode="auto">
            <a:xfrm>
              <a:off x="1350"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6" name="Text Box 16"/>
            <p:cNvSpPr txBox="1">
              <a:spLocks noChangeArrowheads="1"/>
            </p:cNvSpPr>
            <p:nvPr/>
          </p:nvSpPr>
          <p:spPr bwMode="auto">
            <a:xfrm>
              <a:off x="1736" y="3347"/>
              <a:ext cx="43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7" name="Text Box 17"/>
            <p:cNvSpPr txBox="1">
              <a:spLocks noChangeArrowheads="1"/>
            </p:cNvSpPr>
            <p:nvPr/>
          </p:nvSpPr>
          <p:spPr bwMode="auto">
            <a:xfrm>
              <a:off x="2129"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8" name="Text Box 18"/>
            <p:cNvSpPr txBox="1">
              <a:spLocks noChangeArrowheads="1"/>
            </p:cNvSpPr>
            <p:nvPr/>
          </p:nvSpPr>
          <p:spPr bwMode="auto">
            <a:xfrm>
              <a:off x="1350"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9" name="Text Box 19"/>
            <p:cNvSpPr txBox="1">
              <a:spLocks noChangeArrowheads="1"/>
            </p:cNvSpPr>
            <p:nvPr/>
          </p:nvSpPr>
          <p:spPr bwMode="auto">
            <a:xfrm>
              <a:off x="1736" y="3723"/>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40" name="Text Box 20"/>
            <p:cNvSpPr txBox="1">
              <a:spLocks noChangeArrowheads="1"/>
            </p:cNvSpPr>
            <p:nvPr/>
          </p:nvSpPr>
          <p:spPr bwMode="auto">
            <a:xfrm>
              <a:off x="2129"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41" name="Text Box 21"/>
            <p:cNvSpPr txBox="1">
              <a:spLocks noChangeArrowheads="1"/>
            </p:cNvSpPr>
            <p:nvPr/>
          </p:nvSpPr>
          <p:spPr bwMode="auto">
            <a:xfrm>
              <a:off x="1154" y="3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5122" name="Object 22"/>
            <p:cNvGraphicFramePr>
              <a:graphicFrameLocks noChangeAspect="1"/>
            </p:cNvGraphicFramePr>
            <p:nvPr/>
          </p:nvGraphicFramePr>
          <p:xfrm>
            <a:off x="1057" y="3267"/>
            <a:ext cx="291" cy="447"/>
          </p:xfrm>
          <a:graphic>
            <a:graphicData uri="http://schemas.openxmlformats.org/presentationml/2006/ole">
              <mc:AlternateContent xmlns:mc="http://schemas.openxmlformats.org/markup-compatibility/2006">
                <mc:Choice xmlns:v="urn:schemas-microsoft-com:vml" Requires="v">
                  <p:oleObj spid="_x0000_s28675" name="Equation" r:id="rId4" imgW="241195" imgH="393529" progId="Equation.DSMT4">
                    <p:embed/>
                  </p:oleObj>
                </mc:Choice>
                <mc:Fallback>
                  <p:oleObj name="Equation" r:id="rId4" imgW="241195"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3267"/>
                          <a:ext cx="291"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27" name="Rectangle 23"/>
          <p:cNvSpPr>
            <a:spLocks noChangeArrowheads="1"/>
          </p:cNvSpPr>
          <p:nvPr/>
        </p:nvSpPr>
        <p:spPr bwMode="auto">
          <a:xfrm>
            <a:off x="611559" y="2951523"/>
            <a:ext cx="4456551" cy="156966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400" dirty="0">
                <a:solidFill>
                  <a:srgbClr val="0000FF"/>
                </a:solidFill>
                <a:latin typeface="+mj-lt"/>
                <a:ea typeface="楷体" pitchFamily="49" charset="-122"/>
              </a:rPr>
              <a:t>    Mean filter is mainly used for subtle detail removal, namely, eliminating the unwanted region smaller than the mask.</a:t>
            </a:r>
            <a:endParaRPr lang="zh-CN" altLang="en-US" sz="2400" dirty="0">
              <a:solidFill>
                <a:srgbClr val="0000FF"/>
              </a:solidFill>
              <a:latin typeface="+mj-lt"/>
              <a:ea typeface="楷体" pitchFamily="49" charset="-122"/>
            </a:endParaRPr>
          </a:p>
        </p:txBody>
      </p:sp>
    </p:spTree>
    <p:extLst>
      <p:ext uri="{BB962C8B-B14F-4D97-AF65-F5344CB8AC3E}">
        <p14:creationId xmlns:p14="http://schemas.microsoft.com/office/powerpoint/2010/main" val="311090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 name="Morph based on grid"/>
          <p:cNvSpPr txBox="1">
            <a:spLocks noGrp="1"/>
          </p:cNvSpPr>
          <p:nvPr>
            <p:ph type="title"/>
          </p:nvPr>
        </p:nvSpPr>
        <p:spPr>
          <a:prstGeom prst="rect">
            <a:avLst/>
          </a:prstGeom>
        </p:spPr>
        <p:txBody>
          <a:bodyPr/>
          <a:lstStyle/>
          <a:p>
            <a:r>
              <a:t>Morph based on grid</a:t>
            </a:r>
          </a:p>
        </p:txBody>
      </p:sp>
      <p:pic>
        <p:nvPicPr>
          <p:cNvPr id="1350" name="image73.png" descr="image73.png"/>
          <p:cNvPicPr>
            <a:picLocks noChangeAspect="1"/>
          </p:cNvPicPr>
          <p:nvPr/>
        </p:nvPicPr>
        <p:blipFill>
          <a:blip r:embed="rId3"/>
          <a:stretch>
            <a:fillRect/>
          </a:stretch>
        </p:blipFill>
        <p:spPr>
          <a:xfrm>
            <a:off x="5724128" y="2996951"/>
            <a:ext cx="1838326" cy="2752726"/>
          </a:xfrm>
          <a:prstGeom prst="rect">
            <a:avLst/>
          </a:prstGeom>
          <a:ln w="12700">
            <a:miter lim="400000"/>
            <a:headEnd/>
            <a:tailEnd/>
          </a:ln>
        </p:spPr>
      </p:pic>
      <p:pic>
        <p:nvPicPr>
          <p:cNvPr id="1351" name="image50.png" descr="image50.png"/>
          <p:cNvPicPr>
            <a:picLocks noChangeAspect="1"/>
          </p:cNvPicPr>
          <p:nvPr/>
        </p:nvPicPr>
        <p:blipFill>
          <a:blip r:embed="rId4"/>
          <a:stretch>
            <a:fillRect/>
          </a:stretch>
        </p:blipFill>
        <p:spPr>
          <a:xfrm>
            <a:off x="3563887" y="3000629"/>
            <a:ext cx="1866901" cy="2771776"/>
          </a:xfrm>
          <a:prstGeom prst="rect">
            <a:avLst/>
          </a:prstGeom>
          <a:ln w="12700">
            <a:miter lim="400000"/>
            <a:headEnd/>
            <a:tailEnd/>
          </a:ln>
        </p:spPr>
      </p:pic>
      <p:sp>
        <p:nvSpPr>
          <p:cNvPr id="1352" name="线条"/>
          <p:cNvSpPr/>
          <p:nvPr/>
        </p:nvSpPr>
        <p:spPr>
          <a:xfrm>
            <a:off x="3563887" y="317380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3" name="线条"/>
          <p:cNvSpPr/>
          <p:nvPr/>
        </p:nvSpPr>
        <p:spPr>
          <a:xfrm>
            <a:off x="3563887" y="3326210"/>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4" name="线条"/>
          <p:cNvSpPr/>
          <p:nvPr/>
        </p:nvSpPr>
        <p:spPr>
          <a:xfrm>
            <a:off x="3563887" y="3461842"/>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5" name="线条"/>
          <p:cNvSpPr/>
          <p:nvPr/>
        </p:nvSpPr>
        <p:spPr>
          <a:xfrm>
            <a:off x="3563887" y="360585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6" name="线条"/>
          <p:cNvSpPr/>
          <p:nvPr/>
        </p:nvSpPr>
        <p:spPr>
          <a:xfrm>
            <a:off x="3563887" y="374987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7" name="线条"/>
          <p:cNvSpPr/>
          <p:nvPr/>
        </p:nvSpPr>
        <p:spPr>
          <a:xfrm>
            <a:off x="3563887" y="389388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8" name="线条"/>
          <p:cNvSpPr/>
          <p:nvPr/>
        </p:nvSpPr>
        <p:spPr>
          <a:xfrm>
            <a:off x="3563887" y="404628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9" name="线条"/>
          <p:cNvSpPr/>
          <p:nvPr/>
        </p:nvSpPr>
        <p:spPr>
          <a:xfrm>
            <a:off x="3563887" y="418192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0" name="线条"/>
          <p:cNvSpPr/>
          <p:nvPr/>
        </p:nvSpPr>
        <p:spPr>
          <a:xfrm>
            <a:off x="3563887" y="432593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1" name="线条"/>
          <p:cNvSpPr/>
          <p:nvPr/>
        </p:nvSpPr>
        <p:spPr>
          <a:xfrm>
            <a:off x="3563887" y="446995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2" name="线条"/>
          <p:cNvSpPr/>
          <p:nvPr/>
        </p:nvSpPr>
        <p:spPr>
          <a:xfrm>
            <a:off x="3563887" y="461396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3" name="线条"/>
          <p:cNvSpPr/>
          <p:nvPr/>
        </p:nvSpPr>
        <p:spPr>
          <a:xfrm>
            <a:off x="3563887" y="476636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4" name="线条"/>
          <p:cNvSpPr/>
          <p:nvPr/>
        </p:nvSpPr>
        <p:spPr>
          <a:xfrm>
            <a:off x="3563887" y="490200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5" name="线条"/>
          <p:cNvSpPr/>
          <p:nvPr/>
        </p:nvSpPr>
        <p:spPr>
          <a:xfrm>
            <a:off x="3563887" y="504601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6" name="线条"/>
          <p:cNvSpPr/>
          <p:nvPr/>
        </p:nvSpPr>
        <p:spPr>
          <a:xfrm>
            <a:off x="3563887" y="519003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7" name="线条"/>
          <p:cNvSpPr/>
          <p:nvPr/>
        </p:nvSpPr>
        <p:spPr>
          <a:xfrm>
            <a:off x="3563887" y="533404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8" name="线条"/>
          <p:cNvSpPr/>
          <p:nvPr/>
        </p:nvSpPr>
        <p:spPr>
          <a:xfrm>
            <a:off x="3563887" y="548644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9" name="线条"/>
          <p:cNvSpPr/>
          <p:nvPr/>
        </p:nvSpPr>
        <p:spPr>
          <a:xfrm>
            <a:off x="3563887" y="5622082"/>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0" name="线条"/>
          <p:cNvSpPr/>
          <p:nvPr/>
        </p:nvSpPr>
        <p:spPr>
          <a:xfrm flipH="1">
            <a:off x="3707903" y="3000629"/>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1" name="线条"/>
          <p:cNvSpPr/>
          <p:nvPr/>
        </p:nvSpPr>
        <p:spPr>
          <a:xfrm flipH="1">
            <a:off x="3860303" y="3029794"/>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2" name="线条"/>
          <p:cNvSpPr/>
          <p:nvPr/>
        </p:nvSpPr>
        <p:spPr>
          <a:xfrm flipH="1">
            <a:off x="3995935" y="3029794"/>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3" name="线条"/>
          <p:cNvSpPr/>
          <p:nvPr/>
        </p:nvSpPr>
        <p:spPr>
          <a:xfrm flipH="1">
            <a:off x="4148335" y="3029794"/>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4" name="线条"/>
          <p:cNvSpPr/>
          <p:nvPr/>
        </p:nvSpPr>
        <p:spPr>
          <a:xfrm flipH="1">
            <a:off x="4283967"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5" name="线条"/>
          <p:cNvSpPr/>
          <p:nvPr/>
        </p:nvSpPr>
        <p:spPr>
          <a:xfrm flipH="1">
            <a:off x="4436367"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6" name="线条"/>
          <p:cNvSpPr/>
          <p:nvPr/>
        </p:nvSpPr>
        <p:spPr>
          <a:xfrm flipH="1">
            <a:off x="4571999"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7" name="线条"/>
          <p:cNvSpPr/>
          <p:nvPr/>
        </p:nvSpPr>
        <p:spPr>
          <a:xfrm flipH="1">
            <a:off x="4724399"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8" name="线条"/>
          <p:cNvSpPr/>
          <p:nvPr/>
        </p:nvSpPr>
        <p:spPr>
          <a:xfrm flipH="1">
            <a:off x="4860032"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9" name="线条"/>
          <p:cNvSpPr/>
          <p:nvPr/>
        </p:nvSpPr>
        <p:spPr>
          <a:xfrm flipH="1">
            <a:off x="4995664"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0" name="线条"/>
          <p:cNvSpPr/>
          <p:nvPr/>
        </p:nvSpPr>
        <p:spPr>
          <a:xfrm flipH="1">
            <a:off x="5148064"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1" name="线条"/>
          <p:cNvSpPr/>
          <p:nvPr/>
        </p:nvSpPr>
        <p:spPr>
          <a:xfrm flipH="1">
            <a:off x="5283696"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2" name="线条"/>
          <p:cNvSpPr/>
          <p:nvPr/>
        </p:nvSpPr>
        <p:spPr>
          <a:xfrm flipH="1">
            <a:off x="5436096"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3" name="Fish eye effect?"/>
          <p:cNvSpPr txBox="1">
            <a:spLocks noGrp="1"/>
          </p:cNvSpPr>
          <p:nvPr>
            <p:ph type="body" idx="1"/>
          </p:nvPr>
        </p:nvSpPr>
        <p:spPr>
          <a:prstGeom prst="rect">
            <a:avLst/>
          </a:prstGeom>
        </p:spPr>
        <p:txBody>
          <a:bodyPr/>
          <a:lstStyle/>
          <a:p>
            <a:r>
              <a:t>Fish eye effect?</a:t>
            </a:r>
          </a:p>
        </p:txBody>
      </p:sp>
    </p:spTree>
    <p:extLst>
      <p:ext uri="{BB962C8B-B14F-4D97-AF65-F5344CB8AC3E}">
        <p14:creationId xmlns:p14="http://schemas.microsoft.com/office/powerpoint/2010/main" val="365392474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6149"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filter——example</a:t>
            </a:r>
            <a:endParaRPr lang="zh-CN" altLang="en-US" dirty="0">
              <a:solidFill>
                <a:srgbClr val="3366CC"/>
              </a:solidFill>
              <a:latin typeface="+mj-lt"/>
              <a:ea typeface="华文楷体" pitchFamily="2" charset="-122"/>
            </a:endParaRPr>
          </a:p>
        </p:txBody>
      </p:sp>
      <p:grpSp>
        <p:nvGrpSpPr>
          <p:cNvPr id="6150" name="Group 5"/>
          <p:cNvGrpSpPr>
            <a:grpSpLocks/>
          </p:cNvGrpSpPr>
          <p:nvPr/>
        </p:nvGrpSpPr>
        <p:grpSpPr bwMode="auto">
          <a:xfrm>
            <a:off x="6046788" y="1800225"/>
            <a:ext cx="2393950" cy="1765300"/>
            <a:chOff x="1057" y="2908"/>
            <a:chExt cx="1508" cy="1112"/>
          </a:xfrm>
        </p:grpSpPr>
        <p:sp>
          <p:nvSpPr>
            <p:cNvPr id="6171" name="Rectangle 6"/>
            <p:cNvSpPr>
              <a:spLocks noChangeArrowheads="1"/>
            </p:cNvSpPr>
            <p:nvPr/>
          </p:nvSpPr>
          <p:spPr bwMode="auto">
            <a:xfrm>
              <a:off x="1376" y="2909"/>
              <a:ext cx="1164" cy="1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6172" name="Line 7"/>
            <p:cNvSpPr>
              <a:spLocks noChangeShapeType="1"/>
            </p:cNvSpPr>
            <p:nvPr/>
          </p:nvSpPr>
          <p:spPr bwMode="auto">
            <a:xfrm>
              <a:off x="1376" y="3263"/>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6173" name="Group 8"/>
            <p:cNvGrpSpPr>
              <a:grpSpLocks/>
            </p:cNvGrpSpPr>
            <p:nvPr/>
          </p:nvGrpSpPr>
          <p:grpSpPr bwMode="auto">
            <a:xfrm rot="-5400000">
              <a:off x="1414" y="3249"/>
              <a:ext cx="1079" cy="397"/>
              <a:chOff x="3450" y="2956"/>
              <a:chExt cx="2070" cy="709"/>
            </a:xfrm>
          </p:grpSpPr>
          <p:sp>
            <p:nvSpPr>
              <p:cNvPr id="6185" name="Line 9"/>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86" name="Line 10"/>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6174" name="Text Box 11"/>
            <p:cNvSpPr txBox="1">
              <a:spLocks noChangeArrowheads="1"/>
            </p:cNvSpPr>
            <p:nvPr/>
          </p:nvSpPr>
          <p:spPr bwMode="auto">
            <a:xfrm>
              <a:off x="1350"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5" name="Text Box 12"/>
            <p:cNvSpPr txBox="1">
              <a:spLocks noChangeArrowheads="1"/>
            </p:cNvSpPr>
            <p:nvPr/>
          </p:nvSpPr>
          <p:spPr bwMode="auto">
            <a:xfrm>
              <a:off x="1736" y="2972"/>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6" name="Text Box 13"/>
            <p:cNvSpPr txBox="1">
              <a:spLocks noChangeArrowheads="1"/>
            </p:cNvSpPr>
            <p:nvPr/>
          </p:nvSpPr>
          <p:spPr bwMode="auto">
            <a:xfrm>
              <a:off x="2129"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7" name="Line 14"/>
            <p:cNvSpPr>
              <a:spLocks noChangeShapeType="1"/>
            </p:cNvSpPr>
            <p:nvPr/>
          </p:nvSpPr>
          <p:spPr bwMode="auto">
            <a:xfrm>
              <a:off x="1376" y="3638"/>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78" name="Text Box 15"/>
            <p:cNvSpPr txBox="1">
              <a:spLocks noChangeArrowheads="1"/>
            </p:cNvSpPr>
            <p:nvPr/>
          </p:nvSpPr>
          <p:spPr bwMode="auto">
            <a:xfrm>
              <a:off x="1350"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9" name="Text Box 16"/>
            <p:cNvSpPr txBox="1">
              <a:spLocks noChangeArrowheads="1"/>
            </p:cNvSpPr>
            <p:nvPr/>
          </p:nvSpPr>
          <p:spPr bwMode="auto">
            <a:xfrm>
              <a:off x="1736" y="3347"/>
              <a:ext cx="43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0" name="Text Box 17"/>
            <p:cNvSpPr txBox="1">
              <a:spLocks noChangeArrowheads="1"/>
            </p:cNvSpPr>
            <p:nvPr/>
          </p:nvSpPr>
          <p:spPr bwMode="auto">
            <a:xfrm>
              <a:off x="2129"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1" name="Text Box 18"/>
            <p:cNvSpPr txBox="1">
              <a:spLocks noChangeArrowheads="1"/>
            </p:cNvSpPr>
            <p:nvPr/>
          </p:nvSpPr>
          <p:spPr bwMode="auto">
            <a:xfrm>
              <a:off x="1350"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2" name="Text Box 19"/>
            <p:cNvSpPr txBox="1">
              <a:spLocks noChangeArrowheads="1"/>
            </p:cNvSpPr>
            <p:nvPr/>
          </p:nvSpPr>
          <p:spPr bwMode="auto">
            <a:xfrm>
              <a:off x="1736" y="3723"/>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3" name="Text Box 20"/>
            <p:cNvSpPr txBox="1">
              <a:spLocks noChangeArrowheads="1"/>
            </p:cNvSpPr>
            <p:nvPr/>
          </p:nvSpPr>
          <p:spPr bwMode="auto">
            <a:xfrm>
              <a:off x="2129"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4" name="Text Box 21"/>
            <p:cNvSpPr txBox="1">
              <a:spLocks noChangeArrowheads="1"/>
            </p:cNvSpPr>
            <p:nvPr/>
          </p:nvSpPr>
          <p:spPr bwMode="auto">
            <a:xfrm>
              <a:off x="1154" y="3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6147" name="Object 22"/>
            <p:cNvGraphicFramePr>
              <a:graphicFrameLocks noChangeAspect="1"/>
            </p:cNvGraphicFramePr>
            <p:nvPr/>
          </p:nvGraphicFramePr>
          <p:xfrm>
            <a:off x="1057" y="3267"/>
            <a:ext cx="291" cy="447"/>
          </p:xfrm>
          <a:graphic>
            <a:graphicData uri="http://schemas.openxmlformats.org/presentationml/2006/ole">
              <mc:AlternateContent xmlns:mc="http://schemas.openxmlformats.org/markup-compatibility/2006">
                <mc:Choice xmlns:v="urn:schemas-microsoft-com:vml" Requires="v">
                  <p:oleObj spid="_x0000_s29700" name="Equation" r:id="rId4" imgW="241195" imgH="393529" progId="Equation.DSMT4">
                    <p:embed/>
                  </p:oleObj>
                </mc:Choice>
                <mc:Fallback>
                  <p:oleObj name="Equation" r:id="rId4" imgW="241195"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3267"/>
                          <a:ext cx="291"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1" name="Text Box 24"/>
          <p:cNvSpPr txBox="1">
            <a:spLocks noChangeArrowheads="1"/>
          </p:cNvSpPr>
          <p:nvPr/>
        </p:nvSpPr>
        <p:spPr bwMode="auto">
          <a:xfrm>
            <a:off x="488950" y="2500313"/>
            <a:ext cx="52212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Simple mean, pixels in the mask window contribute equally to the final result.</a:t>
            </a:r>
            <a:endParaRPr lang="zh-CN" altLang="en-US" dirty="0">
              <a:latin typeface="+mj-lt"/>
              <a:ea typeface="楷体" pitchFamily="49" charset="-122"/>
            </a:endParaRPr>
          </a:p>
        </p:txBody>
      </p:sp>
      <p:grpSp>
        <p:nvGrpSpPr>
          <p:cNvPr id="6152" name="Group 45"/>
          <p:cNvGrpSpPr>
            <a:grpSpLocks/>
          </p:cNvGrpSpPr>
          <p:nvPr/>
        </p:nvGrpSpPr>
        <p:grpSpPr bwMode="auto">
          <a:xfrm>
            <a:off x="5951538" y="3713163"/>
            <a:ext cx="2508250" cy="1744662"/>
            <a:chOff x="3355" y="1672"/>
            <a:chExt cx="1534" cy="1099"/>
          </a:xfrm>
        </p:grpSpPr>
        <p:sp>
          <p:nvSpPr>
            <p:cNvPr id="6155" name="Rectangle 25"/>
            <p:cNvSpPr>
              <a:spLocks noChangeArrowheads="1"/>
            </p:cNvSpPr>
            <p:nvPr/>
          </p:nvSpPr>
          <p:spPr bwMode="auto">
            <a:xfrm>
              <a:off x="3737" y="1673"/>
              <a:ext cx="1128" cy="10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6156" name="Line 26"/>
            <p:cNvSpPr>
              <a:spLocks noChangeShapeType="1"/>
            </p:cNvSpPr>
            <p:nvPr/>
          </p:nvSpPr>
          <p:spPr bwMode="auto">
            <a:xfrm>
              <a:off x="3737" y="2022"/>
              <a:ext cx="1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6157" name="Group 27"/>
            <p:cNvGrpSpPr>
              <a:grpSpLocks/>
            </p:cNvGrpSpPr>
            <p:nvPr/>
          </p:nvGrpSpPr>
          <p:grpSpPr bwMode="auto">
            <a:xfrm rot="-5400000">
              <a:off x="3764" y="2012"/>
              <a:ext cx="1066" cy="385"/>
              <a:chOff x="3450" y="2956"/>
              <a:chExt cx="2070" cy="709"/>
            </a:xfrm>
          </p:grpSpPr>
          <p:sp>
            <p:nvSpPr>
              <p:cNvPr id="6169" name="Line 28"/>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70" name="Line 29"/>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6158" name="Text Box 30"/>
            <p:cNvSpPr txBox="1">
              <a:spLocks noChangeArrowheads="1"/>
            </p:cNvSpPr>
            <p:nvPr/>
          </p:nvSpPr>
          <p:spPr bwMode="auto">
            <a:xfrm>
              <a:off x="3713" y="1736"/>
              <a:ext cx="421"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59" name="Text Box 31"/>
            <p:cNvSpPr txBox="1">
              <a:spLocks noChangeArrowheads="1"/>
            </p:cNvSpPr>
            <p:nvPr/>
          </p:nvSpPr>
          <p:spPr bwMode="auto">
            <a:xfrm>
              <a:off x="4086" y="1736"/>
              <a:ext cx="42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0" name="Text Box 32"/>
            <p:cNvSpPr txBox="1">
              <a:spLocks noChangeArrowheads="1"/>
            </p:cNvSpPr>
            <p:nvPr/>
          </p:nvSpPr>
          <p:spPr bwMode="auto">
            <a:xfrm>
              <a:off x="4467" y="1736"/>
              <a:ext cx="42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61" name="Line 33"/>
            <p:cNvSpPr>
              <a:spLocks noChangeShapeType="1"/>
            </p:cNvSpPr>
            <p:nvPr/>
          </p:nvSpPr>
          <p:spPr bwMode="auto">
            <a:xfrm>
              <a:off x="3737" y="2393"/>
              <a:ext cx="1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62" name="Text Box 34"/>
            <p:cNvSpPr txBox="1">
              <a:spLocks noChangeArrowheads="1"/>
            </p:cNvSpPr>
            <p:nvPr/>
          </p:nvSpPr>
          <p:spPr bwMode="auto">
            <a:xfrm>
              <a:off x="3713" y="2106"/>
              <a:ext cx="42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3" name="Text Box 35"/>
            <p:cNvSpPr txBox="1">
              <a:spLocks noChangeArrowheads="1"/>
            </p:cNvSpPr>
            <p:nvPr/>
          </p:nvSpPr>
          <p:spPr bwMode="auto">
            <a:xfrm>
              <a:off x="4086" y="2106"/>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4</a:t>
              </a:r>
            </a:p>
          </p:txBody>
        </p:sp>
        <p:sp>
          <p:nvSpPr>
            <p:cNvPr id="6164" name="Text Box 36"/>
            <p:cNvSpPr txBox="1">
              <a:spLocks noChangeArrowheads="1"/>
            </p:cNvSpPr>
            <p:nvPr/>
          </p:nvSpPr>
          <p:spPr bwMode="auto">
            <a:xfrm>
              <a:off x="4467" y="2106"/>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5" name="Text Box 37"/>
            <p:cNvSpPr txBox="1">
              <a:spLocks noChangeArrowheads="1"/>
            </p:cNvSpPr>
            <p:nvPr/>
          </p:nvSpPr>
          <p:spPr bwMode="auto">
            <a:xfrm>
              <a:off x="3713" y="2477"/>
              <a:ext cx="42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66" name="Text Box 38"/>
            <p:cNvSpPr txBox="1">
              <a:spLocks noChangeArrowheads="1"/>
            </p:cNvSpPr>
            <p:nvPr/>
          </p:nvSpPr>
          <p:spPr bwMode="auto">
            <a:xfrm>
              <a:off x="4086" y="2477"/>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7" name="Text Box 39"/>
            <p:cNvSpPr txBox="1">
              <a:spLocks noChangeArrowheads="1"/>
            </p:cNvSpPr>
            <p:nvPr/>
          </p:nvSpPr>
          <p:spPr bwMode="auto">
            <a:xfrm>
              <a:off x="4467" y="2477"/>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68" name="Text Box 40"/>
            <p:cNvSpPr txBox="1">
              <a:spLocks noChangeArrowheads="1"/>
            </p:cNvSpPr>
            <p:nvPr/>
          </p:nvSpPr>
          <p:spPr bwMode="auto">
            <a:xfrm>
              <a:off x="3488" y="2044"/>
              <a:ext cx="1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6146" name="Object 41"/>
            <p:cNvGraphicFramePr>
              <a:graphicFrameLocks noChangeAspect="1"/>
            </p:cNvGraphicFramePr>
            <p:nvPr/>
          </p:nvGraphicFramePr>
          <p:xfrm>
            <a:off x="3355" y="1970"/>
            <a:ext cx="348" cy="426"/>
          </p:xfrm>
          <a:graphic>
            <a:graphicData uri="http://schemas.openxmlformats.org/presentationml/2006/ole">
              <mc:AlternateContent xmlns:mc="http://schemas.openxmlformats.org/markup-compatibility/2006">
                <mc:Choice xmlns:v="urn:schemas-microsoft-com:vml" Requires="v">
                  <p:oleObj spid="_x0000_s29701" name="Equation" r:id="rId6" imgW="304536" imgH="393359" progId="Equation.DSMT4">
                    <p:embed/>
                  </p:oleObj>
                </mc:Choice>
                <mc:Fallback>
                  <p:oleObj name="Equation" r:id="rId6" imgW="304536" imgH="39335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5" y="1970"/>
                          <a:ext cx="348" cy="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3" name="Text Box 46"/>
          <p:cNvSpPr txBox="1">
            <a:spLocks noChangeArrowheads="1"/>
          </p:cNvSpPr>
          <p:nvPr/>
        </p:nvSpPr>
        <p:spPr bwMode="auto">
          <a:xfrm>
            <a:off x="592138" y="4140200"/>
            <a:ext cx="51482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Weighted mean, pixels in the mask window contribute unequally to the final result.</a:t>
            </a:r>
            <a:endParaRPr lang="zh-CN" altLang="en-US" dirty="0">
              <a:latin typeface="+mj-lt"/>
              <a:ea typeface="楷体" pitchFamily="49" charset="-122"/>
            </a:endParaRPr>
          </a:p>
        </p:txBody>
      </p:sp>
      <p:sp>
        <p:nvSpPr>
          <p:cNvPr id="6154" name="Rectangle 47"/>
          <p:cNvSpPr>
            <a:spLocks noChangeArrowheads="1"/>
          </p:cNvSpPr>
          <p:nvPr/>
        </p:nvSpPr>
        <p:spPr bwMode="auto">
          <a:xfrm>
            <a:off x="1907704" y="5301208"/>
            <a:ext cx="4935537" cy="1569660"/>
          </a:xfrm>
          <a:prstGeom prst="rect">
            <a:avLst/>
          </a:prstGeom>
          <a:solidFill>
            <a:schemeClr val="accent1"/>
          </a:solidFill>
          <a:ln w="9525">
            <a:solidFill>
              <a:srgbClr val="FF3300"/>
            </a:solidFill>
            <a:miter lim="800000"/>
            <a:headEnd/>
            <a:tailEnd/>
          </a:ln>
        </p:spPr>
        <p:txBody>
          <a:bodyPr anchor="ctr">
            <a:spAutoFit/>
          </a:bodyPr>
          <a:lstStyle/>
          <a:p>
            <a:r>
              <a:rPr lang="en-US" altLang="zh-CN" sz="2400" dirty="0">
                <a:latin typeface="+mj-lt"/>
                <a:ea typeface="楷体" pitchFamily="49" charset="-122"/>
              </a:rPr>
              <a:t>Two 3×3 mean filter, each filter’s factor equals to the sum of all the coefficients in order to obtain the mean value.</a:t>
            </a:r>
            <a:endParaRPr lang="zh-CN" altLang="en-US" sz="2400" dirty="0">
              <a:latin typeface="+mj-lt"/>
              <a:ea typeface="楷体" pitchFamily="49" charset="-122"/>
            </a:endParaRPr>
          </a:p>
        </p:txBody>
      </p:sp>
    </p:spTree>
    <p:extLst>
      <p:ext uri="{BB962C8B-B14F-4D97-AF65-F5344CB8AC3E}">
        <p14:creationId xmlns:p14="http://schemas.microsoft.com/office/powerpoint/2010/main" val="1421465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7172" name="Rectangle 3"/>
          <p:cNvSpPr>
            <a:spLocks noGrp="1" noChangeArrowheads="1"/>
          </p:cNvSpPr>
          <p:nvPr>
            <p:ph type="body" sz="half" idx="1"/>
          </p:nvPr>
        </p:nvSpPr>
        <p:spPr>
          <a:xfrm>
            <a:off x="471488" y="1571625"/>
            <a:ext cx="7810500" cy="649288"/>
          </a:xfrm>
        </p:spPr>
        <p:txBody>
          <a:bodyPr>
            <a:normAutofit fontScale="92500"/>
          </a:bodyPr>
          <a:lstStyle/>
          <a:p>
            <a:pPr eaLnBrk="1" hangingPunct="1">
              <a:buFontTx/>
              <a:buNone/>
            </a:pPr>
            <a:r>
              <a:rPr lang="en-US" altLang="zh-CN" dirty="0">
                <a:solidFill>
                  <a:srgbClr val="3366CC"/>
                </a:solidFill>
                <a:latin typeface="+mj-lt"/>
                <a:ea typeface="华文楷体" pitchFamily="2" charset="-122"/>
              </a:rPr>
              <a:t>Linear smoothing filter——general equation</a:t>
            </a:r>
            <a:endParaRPr lang="zh-CN" altLang="en-US" dirty="0">
              <a:solidFill>
                <a:srgbClr val="3366CC"/>
              </a:solidFill>
              <a:latin typeface="+mj-lt"/>
              <a:ea typeface="华文楷体" pitchFamily="2" charset="-122"/>
            </a:endParaRPr>
          </a:p>
        </p:txBody>
      </p:sp>
      <p:graphicFrame>
        <p:nvGraphicFramePr>
          <p:cNvPr id="7170" name="Object 43"/>
          <p:cNvGraphicFramePr>
            <a:graphicFrameLocks noChangeAspect="1"/>
          </p:cNvGraphicFramePr>
          <p:nvPr/>
        </p:nvGraphicFramePr>
        <p:xfrm>
          <a:off x="1423988" y="2209800"/>
          <a:ext cx="4516164" cy="1596458"/>
        </p:xfrm>
        <a:graphic>
          <a:graphicData uri="http://schemas.openxmlformats.org/presentationml/2006/ole">
            <mc:AlternateContent xmlns:mc="http://schemas.openxmlformats.org/markup-compatibility/2006">
              <mc:Choice xmlns:v="urn:schemas-microsoft-com:vml" Requires="v">
                <p:oleObj spid="_x0000_s30723" name="Equation" r:id="rId4" imgW="2374900" imgH="838200" progId="Equation.DSMT4">
                  <p:embed/>
                </p:oleObj>
              </mc:Choice>
              <mc:Fallback>
                <p:oleObj name="Equation" r:id="rId4" imgW="23749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3988" y="2209800"/>
                        <a:ext cx="4516164" cy="1596458"/>
                      </a:xfrm>
                      <a:prstGeom prst="rect">
                        <a:avLst/>
                      </a:prstGeom>
                      <a:noFill/>
                    </p:spPr>
                  </p:pic>
                </p:oleObj>
              </mc:Fallback>
            </mc:AlternateContent>
          </a:graphicData>
        </a:graphic>
      </p:graphicFrame>
      <p:sp>
        <p:nvSpPr>
          <p:cNvPr id="7174" name="Text Box 45"/>
          <p:cNvSpPr txBox="1">
            <a:spLocks noChangeArrowheads="1"/>
          </p:cNvSpPr>
          <p:nvPr/>
        </p:nvSpPr>
        <p:spPr bwMode="auto">
          <a:xfrm>
            <a:off x="1257300" y="4365104"/>
            <a:ext cx="69786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sz="2800" dirty="0">
                <a:latin typeface="+mj-lt"/>
                <a:ea typeface="楷体" pitchFamily="49" charset="-122"/>
              </a:rPr>
              <a:t>where the size of the filter is (2</a:t>
            </a:r>
            <a:r>
              <a:rPr lang="en-US" altLang="zh-CN" sz="2800" i="1" dirty="0">
                <a:latin typeface="+mj-lt"/>
                <a:ea typeface="楷体" pitchFamily="49" charset="-122"/>
              </a:rPr>
              <a:t>a</a:t>
            </a:r>
            <a:r>
              <a:rPr lang="en-US" altLang="zh-CN" sz="2800" dirty="0">
                <a:latin typeface="+mj-lt"/>
                <a:ea typeface="楷体" pitchFamily="49" charset="-122"/>
              </a:rPr>
              <a:t>+1) ×(2</a:t>
            </a:r>
            <a:r>
              <a:rPr lang="en-US" altLang="zh-CN" sz="2800" i="1" dirty="0">
                <a:latin typeface="+mj-lt"/>
                <a:ea typeface="楷体" pitchFamily="49" charset="-122"/>
              </a:rPr>
              <a:t>b</a:t>
            </a:r>
            <a:r>
              <a:rPr lang="en-US" altLang="zh-CN" sz="2800" dirty="0">
                <a:latin typeface="+mj-lt"/>
                <a:ea typeface="楷体" pitchFamily="49" charset="-122"/>
              </a:rPr>
              <a:t>+1),  </a:t>
            </a:r>
            <a:r>
              <a:rPr lang="en-US" altLang="zh-CN" sz="2800" i="1" dirty="0">
                <a:latin typeface="+mj-lt"/>
                <a:ea typeface="楷体" pitchFamily="49" charset="-122"/>
              </a:rPr>
              <a:t>w is the filter, f is the input image, g is the output image.</a:t>
            </a:r>
            <a:endParaRPr lang="zh-CN" altLang="en-US" sz="2800" dirty="0">
              <a:latin typeface="+mj-lt"/>
              <a:ea typeface="楷体" pitchFamily="49" charset="-122"/>
            </a:endParaRPr>
          </a:p>
        </p:txBody>
      </p:sp>
    </p:spTree>
    <p:extLst>
      <p:ext uri="{BB962C8B-B14F-4D97-AF65-F5344CB8AC3E}">
        <p14:creationId xmlns:p14="http://schemas.microsoft.com/office/powerpoint/2010/main" val="1189257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2771"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Linear smoothing filter——Explanation</a:t>
            </a:r>
            <a:endParaRPr lang="zh-CN" altLang="en-US" dirty="0">
              <a:solidFill>
                <a:srgbClr val="3366CC"/>
              </a:solidFill>
              <a:latin typeface="+mj-lt"/>
              <a:ea typeface="华文楷体" pitchFamily="2" charset="-122"/>
            </a:endParaRPr>
          </a:p>
        </p:txBody>
      </p:sp>
      <p:sp>
        <p:nvSpPr>
          <p:cNvPr id="32772" name="Rectangle 4"/>
          <p:cNvSpPr>
            <a:spLocks noChangeArrowheads="1"/>
          </p:cNvSpPr>
          <p:nvPr/>
        </p:nvSpPr>
        <p:spPr bwMode="auto">
          <a:xfrm>
            <a:off x="0" y="28252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32773" name="Rectangle 7"/>
          <p:cNvSpPr>
            <a:spLocks noChangeArrowheads="1"/>
          </p:cNvSpPr>
          <p:nvPr/>
        </p:nvSpPr>
        <p:spPr bwMode="auto">
          <a:xfrm>
            <a:off x="960438" y="3023081"/>
            <a:ext cx="7172325" cy="206210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nchor="ctr">
            <a:spAutoFit/>
          </a:bodyPr>
          <a:lstStyle/>
          <a:p>
            <a:r>
              <a:rPr lang="en-US" altLang="zh-CN" sz="3200" dirty="0">
                <a:latin typeface="+mj-lt"/>
                <a:ea typeface="楷体" pitchFamily="49" charset="-122"/>
              </a:rPr>
              <a:t>    The size of the mask is very important for the final result. When the mask is small, the blurring effect is very subtle, and vice versa.</a:t>
            </a:r>
            <a:r>
              <a:rPr lang="zh-CN" altLang="en-US" sz="3200" dirty="0">
                <a:latin typeface="+mj-lt"/>
                <a:ea typeface="楷体" pitchFamily="49" charset="-122"/>
              </a:rPr>
              <a:t> </a:t>
            </a:r>
          </a:p>
        </p:txBody>
      </p:sp>
    </p:spTree>
    <p:extLst>
      <p:ext uri="{BB962C8B-B14F-4D97-AF65-F5344CB8AC3E}">
        <p14:creationId xmlns:p14="http://schemas.microsoft.com/office/powerpoint/2010/main" val="1060198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3795"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filter——application</a:t>
            </a:r>
            <a:endParaRPr lang="zh-CN" altLang="en-US" dirty="0">
              <a:solidFill>
                <a:srgbClr val="3366CC"/>
              </a:solidFill>
              <a:latin typeface="+mj-lt"/>
              <a:ea typeface="华文楷体" pitchFamily="2" charset="-122"/>
            </a:endParaRPr>
          </a:p>
        </p:txBody>
      </p:sp>
      <p:sp>
        <p:nvSpPr>
          <p:cNvPr id="33797" name="Rectangle 5"/>
          <p:cNvSpPr>
            <a:spLocks noChangeArrowheads="1"/>
          </p:cNvSpPr>
          <p:nvPr/>
        </p:nvSpPr>
        <p:spPr bwMode="auto">
          <a:xfrm>
            <a:off x="789090" y="2505200"/>
            <a:ext cx="7492898" cy="310854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800" dirty="0">
                <a:latin typeface="+mj-lt"/>
                <a:ea typeface="楷体" pitchFamily="49" charset="-122"/>
              </a:rPr>
              <a:t>      In order to obtain a brief description of the object of interest, linear smoothing filter is used to blur the image to remove the smaller object while keeping the larger object. </a:t>
            </a:r>
          </a:p>
          <a:p>
            <a:endParaRPr lang="en-US" altLang="zh-CN" sz="2800" dirty="0">
              <a:latin typeface="+mj-lt"/>
              <a:ea typeface="楷体" pitchFamily="49" charset="-122"/>
            </a:endParaRPr>
          </a:p>
          <a:p>
            <a:r>
              <a:rPr lang="en-US" altLang="zh-CN" sz="2800" dirty="0">
                <a:latin typeface="+mj-lt"/>
                <a:ea typeface="楷体" pitchFamily="49" charset="-122"/>
              </a:rPr>
              <a:t>  Hence, the size of the mask depends on the object to be merged into the background.</a:t>
            </a:r>
            <a:endParaRPr lang="zh-CN" altLang="en-US" sz="2800" dirty="0">
              <a:latin typeface="+mj-lt"/>
              <a:ea typeface="楷体" pitchFamily="49" charset="-122"/>
            </a:endParaRPr>
          </a:p>
        </p:txBody>
      </p:sp>
    </p:spTree>
    <p:extLst>
      <p:ext uri="{BB962C8B-B14F-4D97-AF65-F5344CB8AC3E}">
        <p14:creationId xmlns:p14="http://schemas.microsoft.com/office/powerpoint/2010/main" val="7741826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8196"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filter——application</a:t>
            </a:r>
            <a:endParaRPr lang="zh-CN" altLang="en-US" dirty="0">
              <a:solidFill>
                <a:srgbClr val="3366CC"/>
              </a:solidFill>
              <a:latin typeface="+mj-lt"/>
              <a:ea typeface="华文楷体" pitchFamily="2" charset="-122"/>
            </a:endParaRPr>
          </a:p>
        </p:txBody>
      </p:sp>
      <p:graphicFrame>
        <p:nvGraphicFramePr>
          <p:cNvPr id="8194" name="Object 17"/>
          <p:cNvGraphicFramePr>
            <a:graphicFrameLocks noChangeAspect="1"/>
          </p:cNvGraphicFramePr>
          <p:nvPr/>
        </p:nvGraphicFramePr>
        <p:xfrm>
          <a:off x="555625" y="2128838"/>
          <a:ext cx="8032750" cy="3589337"/>
        </p:xfrm>
        <a:graphic>
          <a:graphicData uri="http://schemas.openxmlformats.org/presentationml/2006/ole">
            <mc:AlternateContent xmlns:mc="http://schemas.openxmlformats.org/markup-compatibility/2006">
              <mc:Choice xmlns:v="urn:schemas-microsoft-com:vml" Requires="v">
                <p:oleObj spid="_x0000_s31747" name="Bitmap Image" r:id="rId4" imgW="8032176" imgH="3589331" progId="Paint.Picture">
                  <p:embed/>
                </p:oleObj>
              </mc:Choice>
              <mc:Fallback>
                <p:oleObj name="Bitmap Image" r:id="rId4" imgW="8032176" imgH="358933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25" y="2128838"/>
                        <a:ext cx="8032750" cy="358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68287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4819"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filter——Concept</a:t>
            </a:r>
            <a:endParaRPr lang="zh-CN" altLang="en-US" dirty="0">
              <a:solidFill>
                <a:srgbClr val="3366CC"/>
              </a:solidFill>
              <a:latin typeface="+mj-lt"/>
              <a:ea typeface="华文楷体" pitchFamily="2" charset="-122"/>
            </a:endParaRPr>
          </a:p>
        </p:txBody>
      </p:sp>
      <p:sp>
        <p:nvSpPr>
          <p:cNvPr id="34820" name="Rectangle 14"/>
          <p:cNvSpPr>
            <a:spLocks noChangeArrowheads="1"/>
          </p:cNvSpPr>
          <p:nvPr/>
        </p:nvSpPr>
        <p:spPr bwMode="auto">
          <a:xfrm>
            <a:off x="1098550" y="2836889"/>
            <a:ext cx="7183438" cy="310854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r>
              <a:rPr lang="en-US" altLang="zh-CN" sz="2800" dirty="0">
                <a:solidFill>
                  <a:srgbClr val="0000FF"/>
                </a:solidFill>
                <a:latin typeface="+mj-lt"/>
                <a:ea typeface="楷体" pitchFamily="49" charset="-122"/>
              </a:rPr>
              <a:t>      Statistical filter is a kind of nonlinear spatial filter, whose response is based on the sorting of pixel value in the mask window. The value of center pixel depends on the sorting result in the window.</a:t>
            </a:r>
            <a:endParaRPr lang="zh-CN" altLang="en-US" sz="2800" dirty="0">
              <a:solidFill>
                <a:srgbClr val="0000FF"/>
              </a:solidFill>
              <a:latin typeface="+mj-lt"/>
              <a:ea typeface="楷体" pitchFamily="49" charset="-122"/>
            </a:endParaRPr>
          </a:p>
          <a:p>
            <a:r>
              <a:rPr lang="zh-CN" altLang="en-US" sz="2800" dirty="0">
                <a:solidFill>
                  <a:srgbClr val="0000FF"/>
                </a:solidFill>
                <a:latin typeface="+mj-lt"/>
                <a:ea typeface="楷体" pitchFamily="49" charset="-122"/>
              </a:rPr>
              <a:t>      </a:t>
            </a:r>
            <a:r>
              <a:rPr lang="en-US" altLang="zh-CN" sz="2800" dirty="0">
                <a:solidFill>
                  <a:srgbClr val="0000FF"/>
                </a:solidFill>
                <a:latin typeface="+mj-lt"/>
                <a:ea typeface="楷体" pitchFamily="49" charset="-122"/>
              </a:rPr>
              <a:t>The most popular statistical filter is median filter.</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2431122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5843"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filter——Median filter</a:t>
            </a:r>
            <a:endParaRPr lang="zh-CN" altLang="en-US" dirty="0">
              <a:solidFill>
                <a:srgbClr val="3366CC"/>
              </a:solidFill>
              <a:latin typeface="+mj-lt"/>
              <a:ea typeface="华文楷体" pitchFamily="2" charset="-122"/>
            </a:endParaRPr>
          </a:p>
        </p:txBody>
      </p:sp>
      <p:sp>
        <p:nvSpPr>
          <p:cNvPr id="35844" name="Rectangle 4"/>
          <p:cNvSpPr>
            <a:spLocks noChangeArrowheads="1"/>
          </p:cNvSpPr>
          <p:nvPr/>
        </p:nvSpPr>
        <p:spPr bwMode="auto">
          <a:xfrm>
            <a:off x="1118951" y="2220913"/>
            <a:ext cx="7075488" cy="384105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a:spcBef>
                <a:spcPct val="35000"/>
              </a:spcBef>
              <a:buFont typeface="Wingdings" pitchFamily="2" charset="2"/>
              <a:buChar char="Ø"/>
            </a:pPr>
            <a:r>
              <a:rPr lang="en-US" altLang="zh-CN" sz="2800" dirty="0">
                <a:solidFill>
                  <a:srgbClr val="0000FF"/>
                </a:solidFill>
                <a:latin typeface="+mj-lt"/>
                <a:ea typeface="楷体" pitchFamily="49" charset="-122"/>
              </a:rPr>
              <a:t>Substitute the center pixel with the median value in the neighborhood.</a:t>
            </a:r>
            <a:endParaRPr lang="zh-CN" altLang="en-US" sz="2800" dirty="0">
              <a:solidFill>
                <a:srgbClr val="0000FF"/>
              </a:solidFill>
              <a:latin typeface="+mj-lt"/>
              <a:ea typeface="楷体" pitchFamily="49" charset="-122"/>
            </a:endParaRPr>
          </a:p>
          <a:p>
            <a:pPr>
              <a:spcBef>
                <a:spcPct val="35000"/>
              </a:spcBef>
              <a:buFont typeface="Wingdings" pitchFamily="2" charset="2"/>
              <a:buChar char="Ø"/>
            </a:pPr>
            <a:r>
              <a:rPr lang="en-US" altLang="zh-CN" sz="2800" dirty="0">
                <a:solidFill>
                  <a:srgbClr val="0000FF"/>
                </a:solidFill>
                <a:latin typeface="+mj-lt"/>
                <a:ea typeface="楷体" pitchFamily="49" charset="-122"/>
              </a:rPr>
              <a:t>Provide excellent de-noise ability, which introduce less blurring than the mean filter.</a:t>
            </a:r>
            <a:endParaRPr lang="zh-CN" altLang="en-US" sz="2800" dirty="0">
              <a:solidFill>
                <a:srgbClr val="0000FF"/>
              </a:solidFill>
              <a:latin typeface="+mj-lt"/>
              <a:ea typeface="楷体" pitchFamily="49" charset="-122"/>
            </a:endParaRPr>
          </a:p>
          <a:p>
            <a:pPr>
              <a:spcBef>
                <a:spcPct val="35000"/>
              </a:spcBef>
              <a:buFont typeface="Wingdings" pitchFamily="2" charset="2"/>
              <a:buChar char="Ø"/>
            </a:pPr>
            <a:r>
              <a:rPr lang="en-US" altLang="zh-CN" sz="2800" dirty="0">
                <a:solidFill>
                  <a:srgbClr val="0000FF"/>
                </a:solidFill>
                <a:latin typeface="+mj-lt"/>
                <a:ea typeface="楷体" pitchFamily="49" charset="-122"/>
              </a:rPr>
              <a:t>Be effective to deal with the pulse noise (or pepper noise) because this kind of noise looks like bright or dark point in the image.</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1875820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6867" name="Rectangle 3"/>
          <p:cNvSpPr>
            <a:spLocks noGrp="1" noChangeArrowheads="1"/>
          </p:cNvSpPr>
          <p:nvPr>
            <p:ph type="body" sz="half" idx="1"/>
          </p:nvPr>
        </p:nvSpPr>
        <p:spPr>
          <a:xfrm>
            <a:off x="471488" y="1571625"/>
            <a:ext cx="8672512"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filter——median filter</a:t>
            </a:r>
            <a:endParaRPr lang="zh-CN" altLang="en-US" dirty="0">
              <a:solidFill>
                <a:srgbClr val="3366CC"/>
              </a:solidFill>
              <a:latin typeface="+mj-lt"/>
              <a:ea typeface="华文楷体" pitchFamily="2" charset="-122"/>
            </a:endParaRPr>
          </a:p>
        </p:txBody>
      </p:sp>
      <p:sp>
        <p:nvSpPr>
          <p:cNvPr id="36868" name="Rectangle 5"/>
          <p:cNvSpPr>
            <a:spLocks noChangeArrowheads="1"/>
          </p:cNvSpPr>
          <p:nvPr/>
        </p:nvSpPr>
        <p:spPr bwMode="auto">
          <a:xfrm>
            <a:off x="866775" y="2337842"/>
            <a:ext cx="73533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buFont typeface="Wingdings" pitchFamily="2" charset="2"/>
              <a:buChar char="Ø"/>
            </a:pPr>
            <a:r>
              <a:rPr lang="en-US" altLang="zh-CN" sz="2800" dirty="0">
                <a:latin typeface="+mj-lt"/>
                <a:ea typeface="楷体" pitchFamily="49" charset="-122"/>
              </a:rPr>
              <a:t>The median value ξ——in a set of numbers, About half of them are smaller than ξ</a:t>
            </a:r>
            <a:r>
              <a:rPr lang="zh-CN" altLang="en-US" sz="2800" dirty="0">
                <a:latin typeface="+mj-lt"/>
                <a:ea typeface="楷体" pitchFamily="49" charset="-122"/>
              </a:rPr>
              <a:t>，</a:t>
            </a:r>
            <a:r>
              <a:rPr lang="en-US" altLang="zh-CN" sz="2800" dirty="0">
                <a:latin typeface="+mj-lt"/>
                <a:ea typeface="楷体" pitchFamily="49" charset="-122"/>
              </a:rPr>
              <a:t>others larger than ξ.</a:t>
            </a:r>
            <a:r>
              <a:rPr lang="zh-CN" altLang="en-US" sz="2800" dirty="0">
                <a:latin typeface="+mj-lt"/>
                <a:ea typeface="楷体" pitchFamily="49" charset="-122"/>
              </a:rPr>
              <a:t> </a:t>
            </a:r>
          </a:p>
          <a:p>
            <a:pPr>
              <a:buFont typeface="Wingdings" pitchFamily="2" charset="2"/>
              <a:buChar char="Ø"/>
            </a:pPr>
            <a:endParaRPr lang="zh-CN" altLang="en-US" sz="2800" dirty="0">
              <a:latin typeface="+mj-lt"/>
              <a:ea typeface="楷体" pitchFamily="49" charset="-122"/>
            </a:endParaRPr>
          </a:p>
          <a:p>
            <a:pPr>
              <a:buFont typeface="Wingdings" pitchFamily="2" charset="2"/>
              <a:buChar char="Ø"/>
            </a:pPr>
            <a:r>
              <a:rPr lang="en-US" altLang="zh-CN" sz="2800" dirty="0">
                <a:latin typeface="+mj-lt"/>
                <a:ea typeface="楷体" pitchFamily="49" charset="-122"/>
              </a:rPr>
              <a:t>In order to perform median filtering on a pixel in the image, pixel sorting should be carried out in the mask window to select the median value and change the pixel value to the median value. </a:t>
            </a:r>
            <a:r>
              <a:rPr lang="zh-CN" altLang="en-US" sz="2800" dirty="0">
                <a:latin typeface="+mj-lt"/>
                <a:ea typeface="楷体" pitchFamily="49" charset="-122"/>
              </a:rPr>
              <a:t> </a:t>
            </a:r>
          </a:p>
        </p:txBody>
      </p:sp>
    </p:spTree>
    <p:extLst>
      <p:ext uri="{BB962C8B-B14F-4D97-AF65-F5344CB8AC3E}">
        <p14:creationId xmlns:p14="http://schemas.microsoft.com/office/powerpoint/2010/main" val="3875693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7891" name="Rectangle 3"/>
          <p:cNvSpPr>
            <a:spLocks noGrp="1" noChangeArrowheads="1"/>
          </p:cNvSpPr>
          <p:nvPr>
            <p:ph type="body" sz="half" idx="1"/>
          </p:nvPr>
        </p:nvSpPr>
        <p:spPr>
          <a:xfrm>
            <a:off x="471488" y="1571625"/>
            <a:ext cx="8672512" cy="649288"/>
          </a:xfrm>
        </p:spPr>
        <p:txBody>
          <a:bodyPr>
            <a:normAutofit fontScale="92500"/>
          </a:bodyPr>
          <a:lstStyle/>
          <a:p>
            <a:pPr eaLnBrk="1" hangingPunct="1">
              <a:buFontTx/>
              <a:buNone/>
            </a:pPr>
            <a:r>
              <a:rPr lang="en-US" altLang="zh-CN" dirty="0">
                <a:solidFill>
                  <a:srgbClr val="3366CC"/>
                </a:solidFill>
                <a:latin typeface="+mj-lt"/>
                <a:ea typeface="华文楷体" pitchFamily="2" charset="-122"/>
              </a:rPr>
              <a:t>Statistical sorting filter——media filter, example</a:t>
            </a:r>
            <a:endParaRPr lang="zh-CN" altLang="en-US" dirty="0">
              <a:solidFill>
                <a:srgbClr val="3366CC"/>
              </a:solidFill>
              <a:latin typeface="+mj-lt"/>
              <a:ea typeface="华文楷体" pitchFamily="2" charset="-122"/>
            </a:endParaRPr>
          </a:p>
        </p:txBody>
      </p:sp>
      <p:sp>
        <p:nvSpPr>
          <p:cNvPr id="37892" name="Text Box 5"/>
          <p:cNvSpPr txBox="1">
            <a:spLocks noChangeArrowheads="1"/>
          </p:cNvSpPr>
          <p:nvPr/>
        </p:nvSpPr>
        <p:spPr bwMode="auto">
          <a:xfrm>
            <a:off x="835025" y="2206625"/>
            <a:ext cx="72104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In a 3×3 neighborhood, there are a series pixel values</a:t>
            </a:r>
            <a:r>
              <a:rPr lang="zh-CN" altLang="en-US" dirty="0">
                <a:latin typeface="+mj-lt"/>
                <a:ea typeface="楷体" pitchFamily="49" charset="-122"/>
              </a:rPr>
              <a:t>：</a:t>
            </a:r>
          </a:p>
          <a:p>
            <a:pPr eaLnBrk="1" hangingPunct="1"/>
            <a:r>
              <a:rPr lang="zh-CN" altLang="en-US" dirty="0">
                <a:latin typeface="+mj-lt"/>
                <a:ea typeface="楷体" pitchFamily="49" charset="-122"/>
              </a:rPr>
              <a:t>（</a:t>
            </a:r>
            <a:r>
              <a:rPr lang="en-US" altLang="zh-CN" dirty="0">
                <a:latin typeface="+mj-lt"/>
                <a:ea typeface="楷体" pitchFamily="49" charset="-122"/>
              </a:rPr>
              <a:t>21</a:t>
            </a:r>
            <a:r>
              <a:rPr lang="zh-CN" altLang="en-US" dirty="0">
                <a:latin typeface="+mj-lt"/>
                <a:ea typeface="楷体" pitchFamily="49" charset="-122"/>
              </a:rPr>
              <a:t>，</a:t>
            </a:r>
            <a:r>
              <a:rPr lang="en-US" altLang="zh-CN" dirty="0">
                <a:latin typeface="+mj-lt"/>
                <a:ea typeface="楷体" pitchFamily="49" charset="-122"/>
              </a:rPr>
              <a:t>100</a:t>
            </a:r>
            <a:r>
              <a:rPr lang="zh-CN" altLang="en-US" dirty="0">
                <a:latin typeface="+mj-lt"/>
                <a:ea typeface="楷体" pitchFamily="49" charset="-122"/>
              </a:rPr>
              <a:t>，</a:t>
            </a:r>
            <a:r>
              <a:rPr lang="en-US" altLang="zh-CN" dirty="0">
                <a:latin typeface="+mj-lt"/>
                <a:ea typeface="楷体" pitchFamily="49" charset="-122"/>
              </a:rPr>
              <a:t>99</a:t>
            </a:r>
            <a:r>
              <a:rPr lang="zh-CN" altLang="en-US" dirty="0">
                <a:latin typeface="+mj-lt"/>
                <a:ea typeface="楷体" pitchFamily="49" charset="-122"/>
              </a:rPr>
              <a:t>，</a:t>
            </a:r>
            <a:r>
              <a:rPr lang="en-US" altLang="zh-CN" dirty="0">
                <a:latin typeface="+mj-lt"/>
                <a:ea typeface="楷体" pitchFamily="49" charset="-122"/>
              </a:rPr>
              <a:t>22</a:t>
            </a:r>
            <a:r>
              <a:rPr lang="zh-CN" altLang="en-US" dirty="0">
                <a:latin typeface="+mj-lt"/>
                <a:ea typeface="楷体" pitchFamily="49" charset="-122"/>
              </a:rPr>
              <a:t>，</a:t>
            </a:r>
            <a:r>
              <a:rPr lang="en-US" altLang="zh-CN" dirty="0">
                <a:latin typeface="+mj-lt"/>
                <a:ea typeface="楷体" pitchFamily="49" charset="-122"/>
              </a:rPr>
              <a:t>20</a:t>
            </a:r>
            <a:r>
              <a:rPr lang="zh-CN" altLang="en-US" dirty="0">
                <a:latin typeface="+mj-lt"/>
                <a:ea typeface="楷体" pitchFamily="49" charset="-122"/>
              </a:rPr>
              <a:t>，</a:t>
            </a:r>
            <a:r>
              <a:rPr lang="en-US" altLang="zh-CN" dirty="0">
                <a:latin typeface="+mj-lt"/>
                <a:ea typeface="楷体" pitchFamily="49" charset="-122"/>
              </a:rPr>
              <a:t>102</a:t>
            </a:r>
            <a:r>
              <a:rPr lang="zh-CN" altLang="en-US" dirty="0">
                <a:latin typeface="+mj-lt"/>
                <a:ea typeface="楷体" pitchFamily="49" charset="-122"/>
              </a:rPr>
              <a:t>，</a:t>
            </a:r>
            <a:r>
              <a:rPr lang="en-US" altLang="zh-CN" dirty="0">
                <a:latin typeface="+mj-lt"/>
                <a:ea typeface="楷体" pitchFamily="49" charset="-122"/>
              </a:rPr>
              <a:t>97</a:t>
            </a:r>
            <a:r>
              <a:rPr lang="zh-CN" altLang="en-US" dirty="0">
                <a:latin typeface="+mj-lt"/>
                <a:ea typeface="楷体" pitchFamily="49" charset="-122"/>
              </a:rPr>
              <a:t>，</a:t>
            </a:r>
            <a:r>
              <a:rPr lang="en-US" altLang="zh-CN" dirty="0">
                <a:latin typeface="+mj-lt"/>
                <a:ea typeface="楷体" pitchFamily="49" charset="-122"/>
              </a:rPr>
              <a:t>101</a:t>
            </a:r>
            <a:r>
              <a:rPr lang="zh-CN" altLang="en-US" dirty="0">
                <a:latin typeface="+mj-lt"/>
                <a:ea typeface="楷体" pitchFamily="49" charset="-122"/>
              </a:rPr>
              <a:t>）</a:t>
            </a:r>
          </a:p>
          <a:p>
            <a:pPr eaLnBrk="1" hangingPunct="1"/>
            <a:endParaRPr lang="zh-CN" altLang="en-US" dirty="0">
              <a:latin typeface="+mj-lt"/>
              <a:ea typeface="楷体" pitchFamily="49" charset="-122"/>
            </a:endParaRPr>
          </a:p>
          <a:p>
            <a:pPr eaLnBrk="1" hangingPunct="1"/>
            <a:r>
              <a:rPr lang="en-US" altLang="zh-CN" dirty="0">
                <a:latin typeface="+mj-lt"/>
                <a:ea typeface="楷体" pitchFamily="49" charset="-122"/>
              </a:rPr>
              <a:t>After sorting</a:t>
            </a:r>
            <a:r>
              <a:rPr lang="zh-CN" altLang="en-US" dirty="0">
                <a:latin typeface="+mj-lt"/>
                <a:ea typeface="楷体" pitchFamily="49" charset="-122"/>
              </a:rPr>
              <a:t>：</a:t>
            </a:r>
          </a:p>
          <a:p>
            <a:pPr eaLnBrk="1" hangingPunct="1"/>
            <a:r>
              <a:rPr lang="zh-CN" altLang="en-US" dirty="0">
                <a:latin typeface="+mj-lt"/>
                <a:ea typeface="楷体" pitchFamily="49" charset="-122"/>
              </a:rPr>
              <a:t>（</a:t>
            </a:r>
            <a:r>
              <a:rPr lang="en-US" altLang="zh-CN" dirty="0">
                <a:latin typeface="+mj-lt"/>
                <a:ea typeface="楷体" pitchFamily="49" charset="-122"/>
              </a:rPr>
              <a:t>20</a:t>
            </a:r>
            <a:r>
              <a:rPr lang="zh-CN" altLang="en-US" dirty="0">
                <a:latin typeface="+mj-lt"/>
                <a:ea typeface="楷体" pitchFamily="49" charset="-122"/>
              </a:rPr>
              <a:t>，</a:t>
            </a:r>
            <a:r>
              <a:rPr lang="en-US" altLang="zh-CN" dirty="0">
                <a:latin typeface="+mj-lt"/>
                <a:ea typeface="楷体" pitchFamily="49" charset="-122"/>
              </a:rPr>
              <a:t>21</a:t>
            </a:r>
            <a:r>
              <a:rPr lang="zh-CN" altLang="en-US" dirty="0">
                <a:latin typeface="+mj-lt"/>
                <a:ea typeface="楷体" pitchFamily="49" charset="-122"/>
              </a:rPr>
              <a:t>，</a:t>
            </a:r>
            <a:r>
              <a:rPr lang="en-US" altLang="zh-CN" dirty="0">
                <a:latin typeface="+mj-lt"/>
                <a:ea typeface="楷体" pitchFamily="49" charset="-122"/>
              </a:rPr>
              <a:t>22</a:t>
            </a:r>
            <a:r>
              <a:rPr lang="zh-CN" altLang="en-US" dirty="0">
                <a:latin typeface="+mj-lt"/>
                <a:ea typeface="楷体" pitchFamily="49" charset="-122"/>
              </a:rPr>
              <a:t>，</a:t>
            </a:r>
            <a:r>
              <a:rPr lang="en-US" altLang="zh-CN" dirty="0">
                <a:solidFill>
                  <a:srgbClr val="FF3300"/>
                </a:solidFill>
                <a:latin typeface="+mj-lt"/>
                <a:ea typeface="楷体" pitchFamily="49" charset="-122"/>
              </a:rPr>
              <a:t>97</a:t>
            </a:r>
            <a:r>
              <a:rPr lang="zh-CN" altLang="en-US" dirty="0">
                <a:latin typeface="+mj-lt"/>
                <a:ea typeface="楷体" pitchFamily="49" charset="-122"/>
              </a:rPr>
              <a:t>，</a:t>
            </a:r>
            <a:r>
              <a:rPr lang="en-US" altLang="zh-CN" dirty="0">
                <a:latin typeface="+mj-lt"/>
                <a:ea typeface="楷体" pitchFamily="49" charset="-122"/>
              </a:rPr>
              <a:t>100</a:t>
            </a:r>
            <a:r>
              <a:rPr lang="zh-CN" altLang="en-US" dirty="0">
                <a:latin typeface="+mj-lt"/>
                <a:ea typeface="楷体" pitchFamily="49" charset="-122"/>
              </a:rPr>
              <a:t>，</a:t>
            </a:r>
            <a:r>
              <a:rPr lang="en-US" altLang="zh-CN" dirty="0">
                <a:latin typeface="+mj-lt"/>
                <a:ea typeface="楷体" pitchFamily="49" charset="-122"/>
              </a:rPr>
              <a:t>101</a:t>
            </a:r>
            <a:r>
              <a:rPr lang="zh-CN" altLang="en-US" dirty="0">
                <a:latin typeface="+mj-lt"/>
                <a:ea typeface="楷体" pitchFamily="49" charset="-122"/>
              </a:rPr>
              <a:t>，</a:t>
            </a:r>
            <a:r>
              <a:rPr lang="en-US" altLang="zh-CN" dirty="0">
                <a:latin typeface="+mj-lt"/>
                <a:ea typeface="楷体" pitchFamily="49" charset="-122"/>
              </a:rPr>
              <a:t>012</a:t>
            </a:r>
            <a:r>
              <a:rPr lang="zh-CN" altLang="en-US" dirty="0">
                <a:latin typeface="+mj-lt"/>
                <a:ea typeface="楷体" pitchFamily="49" charset="-122"/>
              </a:rPr>
              <a:t>）</a:t>
            </a:r>
          </a:p>
          <a:p>
            <a:pPr eaLnBrk="1" hangingPunct="1"/>
            <a:endParaRPr lang="zh-CN" altLang="en-US" dirty="0">
              <a:latin typeface="+mj-lt"/>
              <a:ea typeface="楷体" pitchFamily="49" charset="-122"/>
            </a:endParaRPr>
          </a:p>
          <a:p>
            <a:pPr eaLnBrk="1" hangingPunct="1"/>
            <a:r>
              <a:rPr lang="en-US" altLang="zh-CN" dirty="0">
                <a:latin typeface="+mj-lt"/>
                <a:ea typeface="楷体" pitchFamily="49" charset="-122"/>
              </a:rPr>
              <a:t>Median value</a:t>
            </a:r>
            <a:r>
              <a:rPr lang="zh-CN" altLang="en-US" dirty="0">
                <a:latin typeface="+mj-lt"/>
                <a:ea typeface="楷体" pitchFamily="49" charset="-122"/>
              </a:rPr>
              <a:t>：</a:t>
            </a:r>
            <a:r>
              <a:rPr lang="en-US" altLang="zh-CN" dirty="0">
                <a:latin typeface="+mj-lt"/>
                <a:ea typeface="楷体" pitchFamily="49" charset="-122"/>
              </a:rPr>
              <a:t>97 </a:t>
            </a:r>
          </a:p>
        </p:txBody>
      </p:sp>
      <p:pic>
        <p:nvPicPr>
          <p:cNvPr id="378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4813300"/>
            <a:ext cx="615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8788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8915" name="Rectangle 3"/>
          <p:cNvSpPr>
            <a:spLocks noGrp="1" noChangeArrowheads="1"/>
          </p:cNvSpPr>
          <p:nvPr>
            <p:ph type="body" sz="half" idx="1"/>
          </p:nvPr>
        </p:nvSpPr>
        <p:spPr>
          <a:xfrm>
            <a:off x="471488" y="1571625"/>
            <a:ext cx="8672512"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filter——median filter</a:t>
            </a:r>
            <a:endParaRPr lang="zh-CN" altLang="en-US" dirty="0">
              <a:solidFill>
                <a:srgbClr val="3366CC"/>
              </a:solidFill>
              <a:latin typeface="+mj-lt"/>
              <a:ea typeface="华文楷体" pitchFamily="2" charset="-122"/>
            </a:endParaRPr>
          </a:p>
        </p:txBody>
      </p:sp>
      <p:sp>
        <p:nvSpPr>
          <p:cNvPr id="38916" name="Rectangle 5"/>
          <p:cNvSpPr>
            <a:spLocks noChangeArrowheads="1"/>
          </p:cNvSpPr>
          <p:nvPr/>
        </p:nvSpPr>
        <p:spPr bwMode="auto">
          <a:xfrm>
            <a:off x="1190625" y="2890679"/>
            <a:ext cx="67627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3200" dirty="0">
                <a:latin typeface="+mj-lt"/>
                <a:ea typeface="楷体" pitchFamily="49" charset="-122"/>
              </a:rPr>
              <a:t>       Usually we use </a:t>
            </a:r>
            <a:r>
              <a:rPr lang="en-US" altLang="zh-CN" sz="3200" i="1" dirty="0" err="1">
                <a:latin typeface="+mj-lt"/>
                <a:ea typeface="楷体" pitchFamily="49" charset="-122"/>
              </a:rPr>
              <a:t>n</a:t>
            </a:r>
            <a:r>
              <a:rPr lang="en-US" altLang="zh-CN" sz="3200" dirty="0" err="1">
                <a:latin typeface="+mj-lt"/>
                <a:ea typeface="楷体" pitchFamily="49" charset="-122"/>
              </a:rPr>
              <a:t>×</a:t>
            </a:r>
            <a:r>
              <a:rPr lang="en-US" altLang="zh-CN" sz="3200" i="1" dirty="0" err="1">
                <a:latin typeface="+mj-lt"/>
                <a:ea typeface="楷体" pitchFamily="49" charset="-122"/>
              </a:rPr>
              <a:t>n</a:t>
            </a:r>
            <a:r>
              <a:rPr lang="en-US" altLang="zh-CN" sz="3200" i="1" dirty="0">
                <a:latin typeface="+mj-lt"/>
                <a:ea typeface="楷体" pitchFamily="49" charset="-122"/>
              </a:rPr>
              <a:t> </a:t>
            </a:r>
            <a:r>
              <a:rPr lang="en-US" altLang="zh-CN" sz="3200" dirty="0">
                <a:latin typeface="+mj-lt"/>
                <a:ea typeface="楷体" pitchFamily="49" charset="-122"/>
              </a:rPr>
              <a:t>median filter to remove the unwanted brighter or darker pixels in the neighborhood, and their area is less than </a:t>
            </a:r>
            <a:r>
              <a:rPr lang="en-US" altLang="zh-CN" sz="3200" i="1" dirty="0">
                <a:latin typeface="+mj-lt"/>
                <a:ea typeface="楷体" pitchFamily="49" charset="-122"/>
              </a:rPr>
              <a:t>n</a:t>
            </a:r>
            <a:r>
              <a:rPr lang="en-US" altLang="zh-CN" sz="3200" baseline="30000" dirty="0">
                <a:latin typeface="+mj-lt"/>
                <a:ea typeface="楷体" pitchFamily="49" charset="-122"/>
              </a:rPr>
              <a:t>2</a:t>
            </a:r>
            <a:r>
              <a:rPr lang="en-US" altLang="zh-CN" sz="3200" dirty="0">
                <a:latin typeface="+mj-lt"/>
                <a:ea typeface="楷体" pitchFamily="49" charset="-122"/>
              </a:rPr>
              <a:t>/2</a:t>
            </a:r>
            <a:r>
              <a:rPr lang="zh-CN" altLang="en-US" sz="3200" dirty="0">
                <a:latin typeface="+mj-lt"/>
                <a:ea typeface="楷体" pitchFamily="49" charset="-122"/>
              </a:rPr>
              <a:t>（</a:t>
            </a:r>
            <a:r>
              <a:rPr lang="en-US" altLang="zh-CN" sz="3200" dirty="0">
                <a:latin typeface="+mj-lt"/>
                <a:ea typeface="楷体" pitchFamily="49" charset="-122"/>
              </a:rPr>
              <a:t>half of the mask window</a:t>
            </a:r>
            <a:r>
              <a:rPr lang="zh-CN" altLang="en-US" sz="3200" dirty="0">
                <a:latin typeface="+mj-lt"/>
                <a:ea typeface="楷体" pitchFamily="49" charset="-122"/>
              </a:rPr>
              <a:t>）</a:t>
            </a:r>
            <a:r>
              <a:rPr lang="en-US" altLang="zh-CN" sz="3200" dirty="0">
                <a:latin typeface="+mj-lt"/>
                <a:ea typeface="楷体" pitchFamily="49" charset="-122"/>
              </a:rPr>
              <a:t>.</a:t>
            </a:r>
            <a:r>
              <a:rPr lang="zh-CN" altLang="en-US" sz="3200" dirty="0">
                <a:latin typeface="+mj-lt"/>
                <a:ea typeface="楷体" pitchFamily="49" charset="-122"/>
              </a:rPr>
              <a:t> </a:t>
            </a:r>
          </a:p>
        </p:txBody>
      </p:sp>
    </p:spTree>
    <p:extLst>
      <p:ext uri="{BB962C8B-B14F-4D97-AF65-F5344CB8AC3E}">
        <p14:creationId xmlns:p14="http://schemas.microsoft.com/office/powerpoint/2010/main" val="405140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 name="Application"/>
          <p:cNvSpPr txBox="1">
            <a:spLocks noGrp="1"/>
          </p:cNvSpPr>
          <p:nvPr>
            <p:ph type="title"/>
          </p:nvPr>
        </p:nvSpPr>
        <p:spPr>
          <a:prstGeom prst="rect">
            <a:avLst/>
          </a:prstGeom>
        </p:spPr>
        <p:txBody>
          <a:bodyPr/>
          <a:lstStyle>
            <a:lvl1pPr>
              <a:defRPr sz="3600"/>
            </a:lvl1pPr>
          </a:lstStyle>
          <a:p>
            <a:r>
              <a:t>Application</a:t>
            </a:r>
          </a:p>
        </p:txBody>
      </p:sp>
      <p:sp>
        <p:nvSpPr>
          <p:cNvPr id="1388" name="Expressive Expression Mapping   with Ratio Images"/>
          <p:cNvSpPr txBox="1">
            <a:spLocks noGrp="1"/>
          </p:cNvSpPr>
          <p:nvPr>
            <p:ph type="body" idx="1"/>
          </p:nvPr>
        </p:nvSpPr>
        <p:spPr>
          <a:prstGeom prst="rect">
            <a:avLst/>
          </a:prstGeom>
        </p:spPr>
        <p:txBody>
          <a:bodyPr/>
          <a:lstStyle/>
          <a:p>
            <a:r>
              <a:t>Expressive Expression Mapping </a:t>
            </a:r>
            <a:br/>
            <a:r>
              <a:t>	with Ratio Images</a:t>
            </a:r>
          </a:p>
        </p:txBody>
      </p:sp>
      <p:sp>
        <p:nvSpPr>
          <p:cNvPr id="1389" name="ACM SIGGRPAH 2002"/>
          <p:cNvSpPr txBox="1"/>
          <p:nvPr/>
        </p:nvSpPr>
        <p:spPr>
          <a:xfrm>
            <a:off x="1691680" y="3068960"/>
            <a:ext cx="6552729" cy="370841"/>
          </a:xfrm>
          <a:prstGeom prst="rect">
            <a:avLst/>
          </a:prstGeom>
          <a:ln w="12700">
            <a:miter lim="400000"/>
          </a:ln>
        </p:spPr>
        <p:txBody>
          <a:bodyPr lIns="45719" rIns="45719" anchor="ctr">
            <a:spAutoFit/>
          </a:bodyPr>
          <a:lstStyle>
            <a:lvl1pPr algn="r">
              <a:defRPr b="1">
                <a:solidFill>
                  <a:srgbClr val="00B0F0"/>
                </a:solidFill>
                <a:latin typeface="+mj-lt"/>
                <a:ea typeface="+mj-ea"/>
                <a:cs typeface="+mj-cs"/>
                <a:sym typeface="Helvetica"/>
              </a:defRPr>
            </a:lvl1pPr>
          </a:lstStyle>
          <a:p>
            <a:r>
              <a:t>ACM SIGGRPAH 2002</a:t>
            </a:r>
          </a:p>
        </p:txBody>
      </p:sp>
    </p:spTree>
    <p:extLst>
      <p:ext uri="{BB962C8B-B14F-4D97-AF65-F5344CB8AC3E}">
        <p14:creationId xmlns:p14="http://schemas.microsoft.com/office/powerpoint/2010/main" val="297579301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9939"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Sharpening spatial filter——Purpose</a:t>
            </a:r>
            <a:endParaRPr lang="zh-CN" altLang="en-US" dirty="0">
              <a:solidFill>
                <a:srgbClr val="3366CC"/>
              </a:solidFill>
              <a:latin typeface="+mj-lt"/>
              <a:ea typeface="华文楷体" pitchFamily="2" charset="-122"/>
            </a:endParaRPr>
          </a:p>
        </p:txBody>
      </p:sp>
      <p:sp>
        <p:nvSpPr>
          <p:cNvPr id="39940" name="Rectangle 10"/>
          <p:cNvSpPr>
            <a:spLocks noChangeArrowheads="1"/>
          </p:cNvSpPr>
          <p:nvPr/>
        </p:nvSpPr>
        <p:spPr bwMode="auto">
          <a:xfrm>
            <a:off x="683568" y="2970194"/>
            <a:ext cx="712879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altLang="zh-CN" sz="3200" dirty="0">
                <a:solidFill>
                  <a:srgbClr val="FF0000"/>
                </a:solidFill>
                <a:latin typeface="+mj-lt"/>
                <a:ea typeface="楷体" pitchFamily="49" charset="-122"/>
              </a:rPr>
              <a:t>Enhance the detail or sharpen the blurred part in the image</a:t>
            </a:r>
            <a:endParaRPr lang="zh-CN" altLang="en-US" sz="3200" dirty="0">
              <a:solidFill>
                <a:srgbClr val="FF0000"/>
              </a:solidFill>
              <a:latin typeface="+mj-lt"/>
              <a:ea typeface="楷体" pitchFamily="49" charset="-122"/>
            </a:endParaRPr>
          </a:p>
        </p:txBody>
      </p:sp>
    </p:spTree>
    <p:extLst>
      <p:ext uri="{BB962C8B-B14F-4D97-AF65-F5344CB8AC3E}">
        <p14:creationId xmlns:p14="http://schemas.microsoft.com/office/powerpoint/2010/main" val="3774392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88640"/>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0963"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Sharpening spatial filter——Tool</a:t>
            </a:r>
            <a:endParaRPr lang="zh-CN" altLang="en-US" dirty="0">
              <a:solidFill>
                <a:srgbClr val="3366CC"/>
              </a:solidFill>
              <a:latin typeface="+mj-lt"/>
              <a:ea typeface="华文楷体" pitchFamily="2" charset="-122"/>
            </a:endParaRPr>
          </a:p>
        </p:txBody>
      </p:sp>
      <p:sp>
        <p:nvSpPr>
          <p:cNvPr id="40964" name="Rectangle 5"/>
          <p:cNvSpPr>
            <a:spLocks noChangeArrowheads="1"/>
          </p:cNvSpPr>
          <p:nvPr/>
        </p:nvSpPr>
        <p:spPr bwMode="auto">
          <a:xfrm>
            <a:off x="700088" y="2662510"/>
            <a:ext cx="77438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3200" dirty="0">
                <a:latin typeface="+mj-lt"/>
                <a:ea typeface="楷体" pitchFamily="49" charset="-122"/>
              </a:rPr>
              <a:t>   Differential operator is a sharpening tool, whose response depends on the variation between neighboring pixel values. </a:t>
            </a:r>
          </a:p>
          <a:p>
            <a:r>
              <a:rPr lang="en-US" altLang="zh-CN" sz="3200" dirty="0">
                <a:solidFill>
                  <a:srgbClr val="FF3300"/>
                </a:solidFill>
                <a:latin typeface="+mj-lt"/>
                <a:ea typeface="楷体" pitchFamily="49" charset="-122"/>
              </a:rPr>
              <a:t>Differential Operator</a:t>
            </a:r>
            <a:r>
              <a:rPr lang="zh-CN" altLang="en-US" sz="3200" dirty="0">
                <a:latin typeface="+mj-lt"/>
                <a:ea typeface="楷体" pitchFamily="49" charset="-122"/>
              </a:rPr>
              <a:t> </a:t>
            </a:r>
            <a:r>
              <a:rPr lang="en-US" altLang="zh-CN" sz="3200" dirty="0">
                <a:latin typeface="+mj-lt"/>
                <a:ea typeface="楷体" pitchFamily="49" charset="-122"/>
              </a:rPr>
              <a:t>strengthens the edges and other obvious variations (including noise) in the image, and weakens the slight changes.</a:t>
            </a:r>
            <a:endParaRPr lang="zh-CN" altLang="en-US" sz="3200" dirty="0">
              <a:latin typeface="+mj-lt"/>
              <a:ea typeface="楷体" pitchFamily="49" charset="-122"/>
            </a:endParaRPr>
          </a:p>
        </p:txBody>
      </p:sp>
    </p:spTree>
    <p:extLst>
      <p:ext uri="{BB962C8B-B14F-4D97-AF65-F5344CB8AC3E}">
        <p14:creationId xmlns:p14="http://schemas.microsoft.com/office/powerpoint/2010/main" val="35682380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1987"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Sharpening operator</a:t>
            </a:r>
            <a:endParaRPr lang="zh-CN" altLang="en-US" dirty="0">
              <a:solidFill>
                <a:srgbClr val="3366CC"/>
              </a:solidFill>
              <a:latin typeface="+mj-lt"/>
              <a:ea typeface="华文楷体" pitchFamily="2" charset="-122"/>
            </a:endParaRPr>
          </a:p>
        </p:txBody>
      </p:sp>
      <p:sp>
        <p:nvSpPr>
          <p:cNvPr id="41988" name="Rectangle 4"/>
          <p:cNvSpPr>
            <a:spLocks noChangeArrowheads="1"/>
          </p:cNvSpPr>
          <p:nvPr/>
        </p:nvSpPr>
        <p:spPr bwMode="auto">
          <a:xfrm>
            <a:off x="696858" y="2164172"/>
            <a:ext cx="8051606" cy="2591479"/>
          </a:xfrm>
          <a:prstGeom prst="rect">
            <a:avLst/>
          </a:prstGeom>
          <a:solidFill>
            <a:schemeClr val="accent1"/>
          </a:solidFill>
          <a:ln w="9525">
            <a:solidFill>
              <a:srgbClr val="FF3300"/>
            </a:solidFill>
            <a:miter lim="800000"/>
            <a:headEnd/>
            <a:tailEnd/>
          </a:ln>
        </p:spPr>
        <p:txBody>
          <a:bodyPr wrap="square" anchor="ctr">
            <a:spAutoFit/>
          </a:bodyPr>
          <a:lstStyle/>
          <a:p>
            <a:pPr>
              <a:spcBef>
                <a:spcPct val="40000"/>
              </a:spcBef>
              <a:buFont typeface="Wingdings" pitchFamily="2" charset="2"/>
              <a:buChar char="Ø"/>
            </a:pPr>
            <a:r>
              <a:rPr lang="en-US" altLang="zh-CN" sz="2800" dirty="0">
                <a:solidFill>
                  <a:srgbClr val="0000FF"/>
                </a:solidFill>
                <a:latin typeface="+mj-lt"/>
                <a:ea typeface="楷体" pitchFamily="49" charset="-122"/>
              </a:rPr>
              <a:t>Concept of differential operator</a:t>
            </a:r>
            <a:endParaRPr lang="zh-CN" altLang="en-US" sz="2800" dirty="0">
              <a:solidFill>
                <a:srgbClr val="0000FF"/>
              </a:solidFill>
              <a:latin typeface="+mj-lt"/>
              <a:ea typeface="楷体" pitchFamily="49" charset="-122"/>
            </a:endParaRPr>
          </a:p>
          <a:p>
            <a:pPr>
              <a:spcBef>
                <a:spcPct val="40000"/>
              </a:spcBef>
              <a:buFont typeface="Wingdings" pitchFamily="2" charset="2"/>
              <a:buChar char="Ø"/>
            </a:pPr>
            <a:r>
              <a:rPr lang="en-US" altLang="zh-CN" sz="2800" dirty="0">
                <a:solidFill>
                  <a:srgbClr val="0000FF"/>
                </a:solidFill>
                <a:latin typeface="+mj-lt"/>
                <a:ea typeface="楷体" pitchFamily="49" charset="-122"/>
              </a:rPr>
              <a:t>Second order differential based image enhancement——</a:t>
            </a:r>
            <a:r>
              <a:rPr lang="en-US" altLang="zh-CN" sz="2800" dirty="0" err="1">
                <a:solidFill>
                  <a:srgbClr val="0000FF"/>
                </a:solidFill>
                <a:latin typeface="+mj-lt"/>
                <a:ea typeface="楷体" pitchFamily="49" charset="-122"/>
              </a:rPr>
              <a:t>Laplacian</a:t>
            </a:r>
            <a:r>
              <a:rPr lang="en-US" altLang="zh-CN" sz="2800" dirty="0">
                <a:solidFill>
                  <a:srgbClr val="0000FF"/>
                </a:solidFill>
                <a:latin typeface="+mj-lt"/>
                <a:ea typeface="楷体" pitchFamily="49" charset="-122"/>
              </a:rPr>
              <a:t> operator</a:t>
            </a:r>
            <a:r>
              <a:rPr lang="zh-CN" altLang="en-US" sz="2800" dirty="0">
                <a:solidFill>
                  <a:srgbClr val="0000FF"/>
                </a:solidFill>
                <a:latin typeface="+mj-lt"/>
                <a:ea typeface="楷体" pitchFamily="49" charset="-122"/>
              </a:rPr>
              <a:t> </a:t>
            </a:r>
          </a:p>
          <a:p>
            <a:pPr>
              <a:spcBef>
                <a:spcPct val="40000"/>
              </a:spcBef>
              <a:buFont typeface="Wingdings" pitchFamily="2" charset="2"/>
              <a:buChar char="Ø"/>
            </a:pPr>
            <a:r>
              <a:rPr lang="en-US" altLang="zh-CN" sz="2800" dirty="0">
                <a:solidFill>
                  <a:srgbClr val="0000FF"/>
                </a:solidFill>
                <a:latin typeface="+mj-lt"/>
                <a:ea typeface="楷体" pitchFamily="49" charset="-122"/>
              </a:rPr>
              <a:t>First order differential based image enhancement——gradient based method</a:t>
            </a:r>
            <a:r>
              <a:rPr lang="zh-CN" altLang="en-US" sz="2800" dirty="0">
                <a:solidFill>
                  <a:srgbClr val="0000FF"/>
                </a:solidFill>
                <a:latin typeface="+mj-lt"/>
                <a:ea typeface="楷体" pitchFamily="49" charset="-122"/>
              </a:rPr>
              <a:t> </a:t>
            </a:r>
          </a:p>
        </p:txBody>
      </p:sp>
    </p:spTree>
    <p:extLst>
      <p:ext uri="{BB962C8B-B14F-4D97-AF65-F5344CB8AC3E}">
        <p14:creationId xmlns:p14="http://schemas.microsoft.com/office/powerpoint/2010/main" val="23866912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9221"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Differential——</a:t>
            </a:r>
            <a:endParaRPr lang="zh-CN" altLang="en-US" dirty="0">
              <a:solidFill>
                <a:srgbClr val="3366CC"/>
              </a:solidFill>
              <a:latin typeface="+mj-lt"/>
              <a:ea typeface="华文楷体" pitchFamily="2" charset="-122"/>
            </a:endParaRPr>
          </a:p>
        </p:txBody>
      </p:sp>
      <p:graphicFrame>
        <p:nvGraphicFramePr>
          <p:cNvPr id="9218" name="Object 6"/>
          <p:cNvGraphicFramePr>
            <a:graphicFrameLocks noChangeAspect="1"/>
          </p:cNvGraphicFramePr>
          <p:nvPr/>
        </p:nvGraphicFramePr>
        <p:xfrm>
          <a:off x="1957388" y="3236714"/>
          <a:ext cx="2624137" cy="768350"/>
        </p:xfrm>
        <a:graphic>
          <a:graphicData uri="http://schemas.openxmlformats.org/presentationml/2006/ole">
            <mc:AlternateContent xmlns:mc="http://schemas.openxmlformats.org/markup-compatibility/2006">
              <mc:Choice xmlns:v="urn:schemas-microsoft-com:vml" Requires="v">
                <p:oleObj spid="_x0000_s32772" name="Equation" r:id="rId4" imgW="1333500" imgH="393700" progId="Equation.DSMT4">
                  <p:embed/>
                </p:oleObj>
              </mc:Choice>
              <mc:Fallback>
                <p:oleObj name="Equation" r:id="rId4" imgW="13335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388" y="3236714"/>
                        <a:ext cx="2624137"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5"/>
          <p:cNvGraphicFramePr>
            <a:graphicFrameLocks noChangeAspect="1"/>
          </p:cNvGraphicFramePr>
          <p:nvPr/>
        </p:nvGraphicFramePr>
        <p:xfrm>
          <a:off x="1870075" y="4981263"/>
          <a:ext cx="4214093" cy="824001"/>
        </p:xfrm>
        <a:graphic>
          <a:graphicData uri="http://schemas.openxmlformats.org/presentationml/2006/ole">
            <mc:AlternateContent xmlns:mc="http://schemas.openxmlformats.org/markup-compatibility/2006">
              <mc:Choice xmlns:v="urn:schemas-microsoft-com:vml" Requires="v">
                <p:oleObj spid="_x0000_s32773" name="Equation" r:id="rId6" imgW="2146300" imgH="419100" progId="Equation.DSMT4">
                  <p:embed/>
                </p:oleObj>
              </mc:Choice>
              <mc:Fallback>
                <p:oleObj name="Equation" r:id="rId6" imgW="21463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0075" y="4981263"/>
                        <a:ext cx="4214093" cy="824001"/>
                      </a:xfrm>
                      <a:prstGeom prst="rect">
                        <a:avLst/>
                      </a:prstGeom>
                      <a:noFill/>
                    </p:spPr>
                  </p:pic>
                </p:oleObj>
              </mc:Fallback>
            </mc:AlternateContent>
          </a:graphicData>
        </a:graphic>
      </p:graphicFrame>
      <p:sp>
        <p:nvSpPr>
          <p:cNvPr id="9222" name="Rectangle 7"/>
          <p:cNvSpPr>
            <a:spLocks noChangeArrowheads="1"/>
          </p:cNvSpPr>
          <p:nvPr/>
        </p:nvSpPr>
        <p:spPr bwMode="auto">
          <a:xfrm>
            <a:off x="1044575" y="2131210"/>
            <a:ext cx="71278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266700"/>
            <a:r>
              <a:rPr lang="en-US" altLang="zh-CN" sz="2800" dirty="0">
                <a:solidFill>
                  <a:srgbClr val="000000"/>
                </a:solidFill>
                <a:latin typeface="+mj-lt"/>
                <a:ea typeface="楷体" pitchFamily="49" charset="-122"/>
                <a:cs typeface="Times New Roman" pitchFamily="18" charset="0"/>
              </a:rPr>
              <a:t>For a function </a:t>
            </a:r>
            <a:r>
              <a:rPr lang="en-US" altLang="zh-CN" sz="2800" i="1" dirty="0">
                <a:solidFill>
                  <a:srgbClr val="000000"/>
                </a:solidFill>
                <a:latin typeface="+mj-lt"/>
                <a:ea typeface="楷体" pitchFamily="49" charset="-122"/>
                <a:cs typeface="Times New Roman" pitchFamily="18" charset="0"/>
              </a:rPr>
              <a:t>f</a:t>
            </a:r>
            <a:r>
              <a:rPr lang="en-US" altLang="zh-CN" sz="2800" dirty="0">
                <a:solidFill>
                  <a:srgbClr val="000000"/>
                </a:solidFill>
                <a:latin typeface="+mj-lt"/>
                <a:ea typeface="楷体" pitchFamily="49" charset="-122"/>
                <a:cs typeface="Times New Roman" pitchFamily="18" charset="0"/>
              </a:rPr>
              <a:t>(</a:t>
            </a:r>
            <a:r>
              <a:rPr lang="en-US" altLang="zh-CN" sz="2800" i="1" dirty="0">
                <a:solidFill>
                  <a:srgbClr val="000000"/>
                </a:solidFill>
                <a:latin typeface="+mj-lt"/>
                <a:ea typeface="楷体" pitchFamily="49" charset="-122"/>
                <a:cs typeface="Times New Roman" pitchFamily="18" charset="0"/>
              </a:rPr>
              <a:t>x</a:t>
            </a:r>
            <a:r>
              <a:rPr lang="en-US" altLang="zh-CN" sz="2800" dirty="0">
                <a:solidFill>
                  <a:srgbClr val="000000"/>
                </a:solidFill>
                <a:latin typeface="+mj-lt"/>
                <a:ea typeface="楷体" pitchFamily="49" charset="-122"/>
                <a:cs typeface="Times New Roman" pitchFamily="18" charset="0"/>
              </a:rPr>
              <a:t>)</a:t>
            </a:r>
            <a:r>
              <a:rPr lang="zh-CN" altLang="en-US" sz="2800" dirty="0">
                <a:solidFill>
                  <a:srgbClr val="000000"/>
                </a:solidFill>
                <a:latin typeface="+mj-lt"/>
                <a:ea typeface="楷体" pitchFamily="49" charset="-122"/>
                <a:cs typeface="Times New Roman" pitchFamily="18" charset="0"/>
              </a:rPr>
              <a:t>，</a:t>
            </a:r>
            <a:r>
              <a:rPr lang="en-US" altLang="zh-CN" sz="2800" dirty="0">
                <a:solidFill>
                  <a:srgbClr val="000000"/>
                </a:solidFill>
                <a:latin typeface="+mj-lt"/>
                <a:ea typeface="楷体" pitchFamily="49" charset="-122"/>
                <a:cs typeface="Times New Roman" pitchFamily="18" charset="0"/>
              </a:rPr>
              <a:t>we use difference to represent the differential operator:</a:t>
            </a:r>
            <a:endParaRPr lang="zh-CN" altLang="en-US" sz="2800" dirty="0">
              <a:latin typeface="+mj-lt"/>
              <a:ea typeface="楷体" pitchFamily="49" charset="-122"/>
              <a:cs typeface="Times New Roman" pitchFamily="18" charset="0"/>
            </a:endParaRPr>
          </a:p>
        </p:txBody>
      </p:sp>
      <p:sp>
        <p:nvSpPr>
          <p:cNvPr id="9223" name="Rectangle 8"/>
          <p:cNvSpPr>
            <a:spLocks noChangeArrowheads="1"/>
          </p:cNvSpPr>
          <p:nvPr/>
        </p:nvSpPr>
        <p:spPr bwMode="auto">
          <a:xfrm>
            <a:off x="1044575" y="4232702"/>
            <a:ext cx="6768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6700"/>
            <a:r>
              <a:rPr lang="en-US" altLang="zh-CN" sz="2800" dirty="0">
                <a:solidFill>
                  <a:srgbClr val="000000"/>
                </a:solidFill>
                <a:latin typeface="+mj-lt"/>
                <a:ea typeface="楷体" pitchFamily="49" charset="-122"/>
                <a:cs typeface="Times New Roman" pitchFamily="18" charset="0"/>
              </a:rPr>
              <a:t>Similarly, the second order differential is</a:t>
            </a:r>
            <a:r>
              <a:rPr lang="zh-CN" altLang="en-US" sz="2800" dirty="0">
                <a:solidFill>
                  <a:srgbClr val="000000"/>
                </a:solidFill>
                <a:latin typeface="+mj-lt"/>
                <a:ea typeface="楷体" pitchFamily="49" charset="-122"/>
                <a:cs typeface="Times New Roman" pitchFamily="18" charset="0"/>
              </a:rPr>
              <a:t>：</a:t>
            </a:r>
            <a:endParaRPr lang="zh-CN" altLang="en-US" sz="2800" dirty="0">
              <a:latin typeface="+mj-lt"/>
              <a:ea typeface="楷体" pitchFamily="49" charset="-122"/>
              <a:cs typeface="Times New Roman" pitchFamily="18" charset="0"/>
            </a:endParaRPr>
          </a:p>
        </p:txBody>
      </p:sp>
    </p:spTree>
    <p:extLst>
      <p:ext uri="{BB962C8B-B14F-4D97-AF65-F5344CB8AC3E}">
        <p14:creationId xmlns:p14="http://schemas.microsoft.com/office/powerpoint/2010/main" val="20840910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663" y="25400"/>
            <a:ext cx="6383337" cy="620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3"/>
          <p:cNvSpPr>
            <a:spLocks noGrp="1" noChangeArrowheads="1"/>
          </p:cNvSpPr>
          <p:nvPr>
            <p:ph type="body" sz="half" idx="1"/>
          </p:nvPr>
        </p:nvSpPr>
        <p:spPr>
          <a:xfrm>
            <a:off x="251520" y="1412776"/>
            <a:ext cx="7810500" cy="649288"/>
          </a:xfrm>
        </p:spPr>
        <p:txBody>
          <a:bodyPr/>
          <a:lstStyle/>
          <a:p>
            <a:pPr eaLnBrk="1" hangingPunct="1">
              <a:buFontTx/>
              <a:buNone/>
            </a:pPr>
            <a:r>
              <a:rPr lang="en-US" altLang="zh-CN" dirty="0">
                <a:solidFill>
                  <a:srgbClr val="3366CC"/>
                </a:solidFill>
                <a:latin typeface="+mj-lt"/>
                <a:ea typeface="华文楷体" pitchFamily="2" charset="-122"/>
              </a:rPr>
              <a:t>Differential——Example</a:t>
            </a:r>
            <a:endParaRPr lang="zh-CN" altLang="en-US" dirty="0">
              <a:solidFill>
                <a:srgbClr val="3366CC"/>
              </a:solidFill>
              <a:latin typeface="+mj-lt"/>
              <a:ea typeface="华文楷体" pitchFamily="2" charset="-122"/>
            </a:endParaRPr>
          </a:p>
        </p:txBody>
      </p:sp>
      <p:graphicFrame>
        <p:nvGraphicFramePr>
          <p:cNvPr id="10242" name="Object 4"/>
          <p:cNvGraphicFramePr>
            <a:graphicFrameLocks noChangeAspect="1"/>
          </p:cNvGraphicFramePr>
          <p:nvPr/>
        </p:nvGraphicFramePr>
        <p:xfrm>
          <a:off x="3181350" y="6309320"/>
          <a:ext cx="1778000" cy="520700"/>
        </p:xfrm>
        <a:graphic>
          <a:graphicData uri="http://schemas.openxmlformats.org/presentationml/2006/ole">
            <mc:AlternateContent xmlns:mc="http://schemas.openxmlformats.org/markup-compatibility/2006">
              <mc:Choice xmlns:v="urn:schemas-microsoft-com:vml" Requires="v">
                <p:oleObj spid="_x0000_s33796" name="Equation" r:id="rId5" imgW="1333500" imgH="393700" progId="Equation.DSMT4">
                  <p:embed/>
                </p:oleObj>
              </mc:Choice>
              <mc:Fallback>
                <p:oleObj name="Equation" r:id="rId5" imgW="13335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1350" y="6309320"/>
                        <a:ext cx="1778000" cy="520700"/>
                      </a:xfrm>
                      <a:prstGeom prst="rect">
                        <a:avLst/>
                      </a:prstGeom>
                      <a:solidFill>
                        <a:schemeClr val="accent1"/>
                      </a:solidFill>
                    </p:spPr>
                  </p:pic>
                </p:oleObj>
              </mc:Fallback>
            </mc:AlternateContent>
          </a:graphicData>
        </a:graphic>
      </p:graphicFrame>
      <p:graphicFrame>
        <p:nvGraphicFramePr>
          <p:cNvPr id="10243" name="Object 5"/>
          <p:cNvGraphicFramePr>
            <a:graphicFrameLocks noChangeAspect="1"/>
          </p:cNvGraphicFramePr>
          <p:nvPr/>
        </p:nvGraphicFramePr>
        <p:xfrm>
          <a:off x="5584825" y="6165304"/>
          <a:ext cx="3184525" cy="622300"/>
        </p:xfrm>
        <a:graphic>
          <a:graphicData uri="http://schemas.openxmlformats.org/presentationml/2006/ole">
            <mc:AlternateContent xmlns:mc="http://schemas.openxmlformats.org/markup-compatibility/2006">
              <mc:Choice xmlns:v="urn:schemas-microsoft-com:vml" Requires="v">
                <p:oleObj spid="_x0000_s33797" name="Equation" r:id="rId7" imgW="2146300" imgH="419100" progId="Equation.DSMT4">
                  <p:embed/>
                </p:oleObj>
              </mc:Choice>
              <mc:Fallback>
                <p:oleObj name="Equation" r:id="rId7" imgW="21463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825" y="6165304"/>
                        <a:ext cx="3184525" cy="622300"/>
                      </a:xfrm>
                      <a:prstGeom prst="rect">
                        <a:avLst/>
                      </a:prstGeom>
                      <a:solidFill>
                        <a:schemeClr val="accent1"/>
                      </a:solidFill>
                    </p:spPr>
                  </p:pic>
                </p:oleObj>
              </mc:Fallback>
            </mc:AlternateContent>
          </a:graphicData>
        </a:graphic>
      </p:graphicFrame>
      <p:sp>
        <p:nvSpPr>
          <p:cNvPr id="10246" name="Text Box 15"/>
          <p:cNvSpPr txBox="1">
            <a:spLocks noChangeArrowheads="1"/>
          </p:cNvSpPr>
          <p:nvPr/>
        </p:nvSpPr>
        <p:spPr bwMode="auto">
          <a:xfrm>
            <a:off x="260350" y="2197099"/>
            <a:ext cx="2730500" cy="4035425"/>
          </a:xfrm>
          <a:prstGeom prst="rect">
            <a:avLst/>
          </a:prstGeom>
          <a:solidFill>
            <a:schemeClr val="accent1"/>
          </a:solidFill>
          <a:ln w="9525">
            <a:solidFill>
              <a:srgbClr val="FF3300"/>
            </a:solidFill>
            <a:miter lim="800000"/>
            <a:headEnd/>
            <a:tailEnd/>
          </a:ln>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marL="457200" indent="-457200" eaLnBrk="1" hangingPunct="1">
              <a:buAutoNum type="alphaLcParenBoth"/>
            </a:pPr>
            <a:r>
              <a:rPr lang="en-US" altLang="zh-CN" sz="2000" dirty="0">
                <a:solidFill>
                  <a:srgbClr val="0000FF"/>
                </a:solidFill>
                <a:latin typeface="+mj-lt"/>
                <a:ea typeface="楷体" pitchFamily="49" charset="-122"/>
              </a:rPr>
              <a:t>A simple image, composed by solid object, line segment and single noisy pixel.</a:t>
            </a:r>
          </a:p>
          <a:p>
            <a:pPr marL="457200" indent="-457200" eaLnBrk="1" hangingPunct="1">
              <a:buAutoNum type="alphaLcParenBoth"/>
            </a:pPr>
            <a:r>
              <a:rPr lang="en-US" altLang="zh-CN" sz="2000" dirty="0">
                <a:solidFill>
                  <a:srgbClr val="0000FF"/>
                </a:solidFill>
                <a:latin typeface="+mj-lt"/>
                <a:ea typeface="楷体" pitchFamily="49" charset="-122"/>
              </a:rPr>
              <a:t>Profile of the image along with the central line, which includes a noisy pixel.</a:t>
            </a:r>
          </a:p>
          <a:p>
            <a:pPr marL="457200" indent="-457200" eaLnBrk="1" hangingPunct="1">
              <a:buAutoNum type="alphaLcParenBoth"/>
            </a:pPr>
            <a:r>
              <a:rPr lang="en-US" altLang="zh-CN" sz="2000" dirty="0">
                <a:solidFill>
                  <a:srgbClr val="0000FF"/>
                </a:solidFill>
                <a:latin typeface="+mj-lt"/>
                <a:ea typeface="楷体" pitchFamily="49" charset="-122"/>
              </a:rPr>
              <a:t> Simplified profile.by dot-line.</a:t>
            </a:r>
            <a:endParaRPr lang="zh-CN" altLang="en-US" sz="2000" dirty="0">
              <a:solidFill>
                <a:srgbClr val="0000FF"/>
              </a:solidFill>
              <a:latin typeface="+mj-lt"/>
              <a:ea typeface="楷体" pitchFamily="49" charset="-122"/>
            </a:endParaRPr>
          </a:p>
        </p:txBody>
      </p:sp>
      <p:sp>
        <p:nvSpPr>
          <p:cNvPr id="10247" name="Rectangle 2"/>
          <p:cNvSpPr>
            <a:spLocks noGrp="1" noChangeArrowheads="1"/>
          </p:cNvSpPr>
          <p:nvPr>
            <p:ph type="title"/>
          </p:nvPr>
        </p:nvSpPr>
        <p:spPr>
          <a:xfrm>
            <a:off x="323528"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0248" name="Line 16"/>
          <p:cNvSpPr>
            <a:spLocks noChangeShapeType="1"/>
          </p:cNvSpPr>
          <p:nvPr/>
        </p:nvSpPr>
        <p:spPr bwMode="auto">
          <a:xfrm>
            <a:off x="2781300" y="1682750"/>
            <a:ext cx="34401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249" name="Oval 17"/>
          <p:cNvSpPr>
            <a:spLocks noChangeArrowheads="1"/>
          </p:cNvSpPr>
          <p:nvPr/>
        </p:nvSpPr>
        <p:spPr bwMode="auto">
          <a:xfrm>
            <a:off x="3802063" y="1638300"/>
            <a:ext cx="88900" cy="88900"/>
          </a:xfrm>
          <a:prstGeom prst="ellipse">
            <a:avLst/>
          </a:prstGeom>
          <a:solidFill>
            <a:schemeClr val="bg1"/>
          </a:solidFill>
          <a:ln w="9525">
            <a:solidFill>
              <a:schemeClr val="tx1"/>
            </a:solidFill>
            <a:round/>
            <a:headEnd/>
            <a:tailEnd/>
          </a:ln>
        </p:spPr>
        <p:txBody>
          <a:bodyPr wrap="none" anchor="ctr"/>
          <a:lstStyle/>
          <a:p>
            <a:endParaRPr lang="zh-CN" altLang="en-US">
              <a:latin typeface="+mj-lt"/>
            </a:endParaRPr>
          </a:p>
        </p:txBody>
      </p:sp>
    </p:spTree>
    <p:extLst>
      <p:ext uri="{BB962C8B-B14F-4D97-AF65-F5344CB8AC3E}">
        <p14:creationId xmlns:p14="http://schemas.microsoft.com/office/powerpoint/2010/main" val="716507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body" sz="half" idx="1"/>
          </p:nvPr>
        </p:nvSpPr>
        <p:spPr>
          <a:xfrm>
            <a:off x="471488" y="1571625"/>
            <a:ext cx="8672512" cy="635000"/>
          </a:xfrm>
        </p:spPr>
        <p:txBody>
          <a:bodyPr>
            <a:noAutofit/>
          </a:bodyPr>
          <a:lstStyle/>
          <a:p>
            <a:pPr eaLnBrk="1" hangingPunct="1">
              <a:buFontTx/>
              <a:buNone/>
            </a:pPr>
            <a:r>
              <a:rPr lang="en-US" altLang="zh-CN" sz="2800" dirty="0">
                <a:solidFill>
                  <a:srgbClr val="3366CC"/>
                </a:solidFill>
                <a:latin typeface="+mj-lt"/>
                <a:ea typeface="楷体" pitchFamily="49" charset="-122"/>
              </a:rPr>
              <a:t>Image enhancement based on first order differential operator——gradient based method</a:t>
            </a:r>
            <a:endParaRPr lang="zh-CN" altLang="en-US" sz="2800" dirty="0">
              <a:solidFill>
                <a:srgbClr val="3366CC"/>
              </a:solidFill>
              <a:latin typeface="+mj-lt"/>
              <a:ea typeface="楷体" pitchFamily="49" charset="-122"/>
            </a:endParaRPr>
          </a:p>
        </p:txBody>
      </p:sp>
      <p:sp>
        <p:nvSpPr>
          <p:cNvPr id="17413" name="Rectangle 3"/>
          <p:cNvSpPr>
            <a:spLocks noGrp="1" noChangeArrowheads="1"/>
          </p:cNvSpPr>
          <p:nvPr>
            <p:ph type="title"/>
          </p:nvPr>
        </p:nvSpPr>
        <p:spPr>
          <a:xfrm>
            <a:off x="457200"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7414" name="Rectangle 11"/>
          <p:cNvSpPr>
            <a:spLocks noChangeArrowheads="1"/>
          </p:cNvSpPr>
          <p:nvPr/>
        </p:nvSpPr>
        <p:spPr bwMode="auto">
          <a:xfrm>
            <a:off x="592138" y="2638073"/>
            <a:ext cx="7991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dirty="0">
                <a:latin typeface="+mj-lt"/>
                <a:ea typeface="楷体" pitchFamily="49" charset="-122"/>
              </a:rPr>
              <a:t>    For a function f(</a:t>
            </a:r>
            <a:r>
              <a:rPr lang="en-US" altLang="zh-CN" sz="2400" dirty="0" err="1">
                <a:latin typeface="+mj-lt"/>
                <a:ea typeface="楷体" pitchFamily="49" charset="-122"/>
              </a:rPr>
              <a:t>x,y</a:t>
            </a:r>
            <a:r>
              <a:rPr lang="en-US" altLang="zh-CN" sz="2400" dirty="0">
                <a:latin typeface="+mj-lt"/>
                <a:ea typeface="楷体" pitchFamily="49" charset="-122"/>
              </a:rPr>
              <a:t>)</a:t>
            </a:r>
            <a:r>
              <a:rPr lang="zh-CN" altLang="en-US" sz="2400" dirty="0">
                <a:latin typeface="+mj-lt"/>
                <a:ea typeface="楷体" pitchFamily="49" charset="-122"/>
              </a:rPr>
              <a:t>，</a:t>
            </a:r>
            <a:r>
              <a:rPr lang="en-US" altLang="zh-CN" sz="2400" dirty="0">
                <a:latin typeface="+mj-lt"/>
                <a:ea typeface="楷体" pitchFamily="49" charset="-122"/>
              </a:rPr>
              <a:t>we first define a 2-D vector</a:t>
            </a:r>
            <a:r>
              <a:rPr lang="zh-CN" altLang="en-US" sz="2400" dirty="0">
                <a:latin typeface="+mj-lt"/>
                <a:ea typeface="楷体" pitchFamily="49" charset="-122"/>
              </a:rPr>
              <a:t>：</a:t>
            </a:r>
          </a:p>
        </p:txBody>
      </p:sp>
      <p:graphicFrame>
        <p:nvGraphicFramePr>
          <p:cNvPr id="17410" name="Object 12"/>
          <p:cNvGraphicFramePr>
            <a:graphicFrameLocks noChangeAspect="1"/>
          </p:cNvGraphicFramePr>
          <p:nvPr/>
        </p:nvGraphicFramePr>
        <p:xfrm>
          <a:off x="2117255" y="3049487"/>
          <a:ext cx="2153238" cy="1580052"/>
        </p:xfrm>
        <a:graphic>
          <a:graphicData uri="http://schemas.openxmlformats.org/presentationml/2006/ole">
            <mc:AlternateContent xmlns:mc="http://schemas.openxmlformats.org/markup-compatibility/2006">
              <mc:Choice xmlns:v="urn:schemas-microsoft-com:vml" Requires="v">
                <p:oleObj spid="_x0000_s34820" name="Equation" r:id="rId4" imgW="1180588" imgH="863225" progId="Equation.DSMT4">
                  <p:embed/>
                </p:oleObj>
              </mc:Choice>
              <mc:Fallback>
                <p:oleObj name="Equation" r:id="rId4" imgW="1180588" imgH="86322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255" y="3049487"/>
                        <a:ext cx="2153238" cy="1580052"/>
                      </a:xfrm>
                      <a:prstGeom prst="rect">
                        <a:avLst/>
                      </a:prstGeom>
                      <a:noFill/>
                    </p:spPr>
                  </p:pic>
                </p:oleObj>
              </mc:Fallback>
            </mc:AlternateContent>
          </a:graphicData>
        </a:graphic>
      </p:graphicFrame>
      <p:sp>
        <p:nvSpPr>
          <p:cNvPr id="17415" name="Rectangle 14"/>
          <p:cNvSpPr>
            <a:spLocks noChangeArrowheads="1"/>
          </p:cNvSpPr>
          <p:nvPr/>
        </p:nvSpPr>
        <p:spPr bwMode="auto">
          <a:xfrm>
            <a:off x="827584" y="4654297"/>
            <a:ext cx="40414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400" dirty="0">
                <a:latin typeface="+mj-lt"/>
                <a:ea typeface="楷体" pitchFamily="49" charset="-122"/>
              </a:rPr>
              <a:t>Its magnitude is computed as:</a:t>
            </a:r>
            <a:r>
              <a:rPr lang="zh-CN" altLang="en-US" sz="2400" dirty="0">
                <a:latin typeface="+mj-lt"/>
                <a:ea typeface="楷体" pitchFamily="49" charset="-122"/>
              </a:rPr>
              <a:t> </a:t>
            </a:r>
          </a:p>
        </p:txBody>
      </p:sp>
      <p:sp>
        <p:nvSpPr>
          <p:cNvPr id="17416" name="Rectangle 16"/>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7411" name="Object 15"/>
          <p:cNvGraphicFramePr>
            <a:graphicFrameLocks noChangeAspect="1"/>
          </p:cNvGraphicFramePr>
          <p:nvPr/>
        </p:nvGraphicFramePr>
        <p:xfrm>
          <a:off x="1582738" y="5117678"/>
          <a:ext cx="4657725" cy="1263650"/>
        </p:xfrm>
        <a:graphic>
          <a:graphicData uri="http://schemas.openxmlformats.org/presentationml/2006/ole">
            <mc:AlternateContent xmlns:mc="http://schemas.openxmlformats.org/markup-compatibility/2006">
              <mc:Choice xmlns:v="urn:schemas-microsoft-com:vml" Requires="v">
                <p:oleObj spid="_x0000_s34821" name="Equation" r:id="rId6" imgW="2349500" imgH="635000" progId="Equation.DSMT4">
                  <p:embed/>
                </p:oleObj>
              </mc:Choice>
              <mc:Fallback>
                <p:oleObj name="Equation" r:id="rId6" imgW="2349500" imgH="635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2738" y="5117678"/>
                        <a:ext cx="4657725" cy="126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云形标注 1"/>
          <p:cNvSpPr/>
          <p:nvPr/>
        </p:nvSpPr>
        <p:spPr>
          <a:xfrm>
            <a:off x="5023448" y="3255367"/>
            <a:ext cx="3240360" cy="139893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00CC"/>
                </a:solidFill>
              </a:rPr>
              <a:t>How to compute gradient?</a:t>
            </a:r>
            <a:endParaRPr lang="zh-CN" altLang="en-US" sz="2400" dirty="0">
              <a:solidFill>
                <a:srgbClr val="0000CC"/>
              </a:solidFill>
            </a:endParaRPr>
          </a:p>
        </p:txBody>
      </p:sp>
    </p:spTree>
    <p:extLst>
      <p:ext uri="{BB962C8B-B14F-4D97-AF65-F5344CB8AC3E}">
        <p14:creationId xmlns:p14="http://schemas.microsoft.com/office/powerpoint/2010/main" val="136643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body" sz="half" idx="1"/>
          </p:nvPr>
        </p:nvSpPr>
        <p:spPr>
          <a:xfrm>
            <a:off x="184731" y="1571624"/>
            <a:ext cx="8959269" cy="1534597"/>
          </a:xfrm>
        </p:spPr>
        <p:txBody>
          <a:bodyPr>
            <a:noAutofit/>
          </a:bodyPr>
          <a:lstStyle/>
          <a:p>
            <a:pPr eaLnBrk="1" hangingPunct="1">
              <a:buFontTx/>
              <a:buNone/>
            </a:pPr>
            <a:r>
              <a:rPr lang="en-US" altLang="zh-CN" dirty="0">
                <a:solidFill>
                  <a:srgbClr val="3366CC"/>
                </a:solidFill>
                <a:latin typeface="+mj-lt"/>
                <a:ea typeface="华文楷体" pitchFamily="2" charset="-122"/>
              </a:rPr>
              <a:t>Image enhancement based on first order differential operator——gradient based operator</a:t>
            </a:r>
            <a:endParaRPr lang="zh-CN" altLang="en-US" dirty="0">
              <a:solidFill>
                <a:srgbClr val="3366CC"/>
              </a:solidFill>
              <a:latin typeface="+mj-lt"/>
              <a:ea typeface="华文楷体" pitchFamily="2" charset="-122"/>
            </a:endParaRPr>
          </a:p>
        </p:txBody>
      </p:sp>
      <p:sp>
        <p:nvSpPr>
          <p:cNvPr id="18436" name="Rectangle 3"/>
          <p:cNvSpPr>
            <a:spLocks noGrp="1" noChangeArrowheads="1"/>
          </p:cNvSpPr>
          <p:nvPr>
            <p:ph type="title"/>
          </p:nvPr>
        </p:nvSpPr>
        <p:spPr>
          <a:xfrm>
            <a:off x="457200" y="332656"/>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843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18438" name="Rectangle 10"/>
          <p:cNvSpPr>
            <a:spLocks noChangeArrowheads="1"/>
          </p:cNvSpPr>
          <p:nvPr/>
        </p:nvSpPr>
        <p:spPr bwMode="auto">
          <a:xfrm>
            <a:off x="1041400" y="3278703"/>
            <a:ext cx="7061200" cy="1815882"/>
          </a:xfrm>
          <a:prstGeom prst="rect">
            <a:avLst/>
          </a:prstGeom>
          <a:ln/>
        </p:spPr>
        <p:style>
          <a:lnRef idx="1">
            <a:schemeClr val="accent1"/>
          </a:lnRef>
          <a:fillRef idx="2">
            <a:schemeClr val="accent1"/>
          </a:fillRef>
          <a:effectRef idx="1">
            <a:schemeClr val="accent1"/>
          </a:effectRef>
          <a:fontRef idx="minor">
            <a:schemeClr val="dk1"/>
          </a:fontRef>
        </p:style>
        <p:txBody>
          <a:bodyPr anchor="ctr">
            <a:spAutoFit/>
          </a:bodyPr>
          <a:lstStyle/>
          <a:p>
            <a:r>
              <a:rPr lang="en-US" altLang="zh-CN" sz="2800" dirty="0">
                <a:latin typeface="+mj-lt"/>
                <a:ea typeface="楷体" pitchFamily="49" charset="-122"/>
              </a:rPr>
              <a:t>It’s time consuming to compute the gradients for all the pixels in the image. Hence, absolute value is usually used to replace the original gradient magnitude.</a:t>
            </a:r>
            <a:endParaRPr lang="zh-CN" altLang="en-US" sz="2800" dirty="0">
              <a:latin typeface="+mj-lt"/>
              <a:ea typeface="楷体" pitchFamily="49" charset="-122"/>
            </a:endParaRPr>
          </a:p>
        </p:txBody>
      </p:sp>
      <p:sp>
        <p:nvSpPr>
          <p:cNvPr id="18439" name="Rectangle 12"/>
          <p:cNvSpPr>
            <a:spLocks noChangeArrowheads="1"/>
          </p:cNvSpPr>
          <p:nvPr/>
        </p:nvSpPr>
        <p:spPr bwMode="auto">
          <a:xfrm>
            <a:off x="0" y="31062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8434" name="Object 11"/>
          <p:cNvGraphicFramePr>
            <a:graphicFrameLocks noChangeAspect="1"/>
          </p:cNvGraphicFramePr>
          <p:nvPr>
            <p:extLst/>
          </p:nvPr>
        </p:nvGraphicFramePr>
        <p:xfrm>
          <a:off x="2908188" y="5267067"/>
          <a:ext cx="2249487" cy="652462"/>
        </p:xfrm>
        <a:graphic>
          <a:graphicData uri="http://schemas.openxmlformats.org/presentationml/2006/ole">
            <mc:AlternateContent xmlns:mc="http://schemas.openxmlformats.org/markup-compatibility/2006">
              <mc:Choice xmlns:v="urn:schemas-microsoft-com:vml" Requires="v">
                <p:oleObj spid="_x0000_s35843" name="Equation" r:id="rId4" imgW="952087" imgH="279279" progId="Equation.DSMT4">
                  <p:embed/>
                </p:oleObj>
              </mc:Choice>
              <mc:Fallback>
                <p:oleObj name="Equation" r:id="rId4" imgW="952087" imgH="27927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8188" y="5267067"/>
                        <a:ext cx="2249487"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59950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body" sz="half" idx="1"/>
          </p:nvPr>
        </p:nvSpPr>
        <p:spPr>
          <a:xfrm>
            <a:off x="471488" y="1497856"/>
            <a:ext cx="8672512" cy="635000"/>
          </a:xfrm>
        </p:spPr>
        <p:txBody>
          <a:bodyPr>
            <a:noAutofit/>
          </a:bodyPr>
          <a:lstStyle/>
          <a:p>
            <a:pPr eaLnBrk="1" hangingPunct="1">
              <a:buFontTx/>
              <a:buNone/>
            </a:pPr>
            <a:r>
              <a:rPr lang="en-US" altLang="zh-CN" dirty="0">
                <a:solidFill>
                  <a:srgbClr val="3366CC"/>
                </a:solidFill>
                <a:latin typeface="+mj-lt"/>
                <a:ea typeface="华文楷体" pitchFamily="2" charset="-122"/>
              </a:rPr>
              <a:t>Gradient based method——Another approach</a:t>
            </a:r>
            <a:endParaRPr lang="zh-CN" altLang="en-US" dirty="0">
              <a:solidFill>
                <a:srgbClr val="3366CC"/>
              </a:solidFill>
              <a:latin typeface="+mj-lt"/>
              <a:ea typeface="华文楷体" pitchFamily="2" charset="-122"/>
            </a:endParaRPr>
          </a:p>
        </p:txBody>
      </p:sp>
      <p:sp>
        <p:nvSpPr>
          <p:cNvPr id="19462" name="Rectangle 3"/>
          <p:cNvSpPr>
            <a:spLocks noGrp="1" noChangeArrowheads="1"/>
          </p:cNvSpPr>
          <p:nvPr>
            <p:ph type="title"/>
          </p:nvPr>
        </p:nvSpPr>
        <p:spPr>
          <a:xfrm>
            <a:off x="457200"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9463" name="Rectangle 4"/>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19464" name="Rectangle 5"/>
          <p:cNvSpPr>
            <a:spLocks noChangeArrowheads="1"/>
          </p:cNvSpPr>
          <p:nvPr/>
        </p:nvSpPr>
        <p:spPr bwMode="auto">
          <a:xfrm>
            <a:off x="0" y="31062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pSp>
        <p:nvGrpSpPr>
          <p:cNvPr id="19465" name="Group 6"/>
          <p:cNvGrpSpPr>
            <a:grpSpLocks/>
          </p:cNvGrpSpPr>
          <p:nvPr/>
        </p:nvGrpSpPr>
        <p:grpSpPr bwMode="auto">
          <a:xfrm>
            <a:off x="606425" y="2306638"/>
            <a:ext cx="2520950" cy="2168525"/>
            <a:chOff x="2340" y="1904"/>
            <a:chExt cx="2235" cy="1951"/>
          </a:xfrm>
        </p:grpSpPr>
        <p:grpSp>
          <p:nvGrpSpPr>
            <p:cNvPr id="19488" name="Group 7"/>
            <p:cNvGrpSpPr>
              <a:grpSpLocks/>
            </p:cNvGrpSpPr>
            <p:nvPr/>
          </p:nvGrpSpPr>
          <p:grpSpPr bwMode="auto">
            <a:xfrm>
              <a:off x="2490" y="1904"/>
              <a:ext cx="1919" cy="1921"/>
              <a:chOff x="2490" y="1904"/>
              <a:chExt cx="1919" cy="1921"/>
            </a:xfrm>
          </p:grpSpPr>
          <p:grpSp>
            <p:nvGrpSpPr>
              <p:cNvPr id="19498" name="Group 8"/>
              <p:cNvGrpSpPr>
                <a:grpSpLocks/>
              </p:cNvGrpSpPr>
              <p:nvPr/>
            </p:nvGrpSpPr>
            <p:grpSpPr bwMode="auto">
              <a:xfrm>
                <a:off x="2490" y="1904"/>
                <a:ext cx="1919" cy="1921"/>
                <a:chOff x="2490" y="1904"/>
                <a:chExt cx="1919" cy="1921"/>
              </a:xfrm>
            </p:grpSpPr>
            <p:sp>
              <p:nvSpPr>
                <p:cNvPr id="19501" name="Rectangle 9"/>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9502" name="Line 10"/>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503" name="Line 11"/>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9499" name="Line 12"/>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500" name="Line 13"/>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9489" name="Text Box 14"/>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1</a:t>
              </a:r>
              <a:endParaRPr lang="en-US" altLang="zh-CN">
                <a:latin typeface="+mj-lt"/>
              </a:endParaRPr>
            </a:p>
          </p:txBody>
        </p:sp>
        <p:sp>
          <p:nvSpPr>
            <p:cNvPr id="19490" name="Text Box 15"/>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2</a:t>
              </a:r>
              <a:endParaRPr lang="en-US" altLang="zh-CN">
                <a:latin typeface="+mj-lt"/>
              </a:endParaRPr>
            </a:p>
          </p:txBody>
        </p:sp>
        <p:sp>
          <p:nvSpPr>
            <p:cNvPr id="19491" name="Text Box 16"/>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3</a:t>
              </a:r>
              <a:endParaRPr lang="en-US" altLang="zh-CN">
                <a:latin typeface="+mj-lt"/>
              </a:endParaRPr>
            </a:p>
          </p:txBody>
        </p:sp>
        <p:sp>
          <p:nvSpPr>
            <p:cNvPr id="19492" name="Text Box 17"/>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4</a:t>
              </a:r>
              <a:endParaRPr lang="en-US" altLang="zh-CN">
                <a:latin typeface="+mj-lt"/>
              </a:endParaRPr>
            </a:p>
          </p:txBody>
        </p:sp>
        <p:sp>
          <p:nvSpPr>
            <p:cNvPr id="19493" name="Text Box 18"/>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5</a:t>
              </a:r>
              <a:endParaRPr lang="en-US" altLang="zh-CN">
                <a:latin typeface="+mj-lt"/>
              </a:endParaRPr>
            </a:p>
          </p:txBody>
        </p:sp>
        <p:sp>
          <p:nvSpPr>
            <p:cNvPr id="19494" name="Text Box 19"/>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6</a:t>
              </a:r>
              <a:endParaRPr lang="en-US" altLang="zh-CN">
                <a:latin typeface="+mj-lt"/>
              </a:endParaRPr>
            </a:p>
          </p:txBody>
        </p:sp>
        <p:sp>
          <p:nvSpPr>
            <p:cNvPr id="19495" name="Text Box 20"/>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7</a:t>
              </a:r>
              <a:endParaRPr lang="en-US" altLang="zh-CN">
                <a:latin typeface="+mj-lt"/>
              </a:endParaRPr>
            </a:p>
          </p:txBody>
        </p:sp>
        <p:sp>
          <p:nvSpPr>
            <p:cNvPr id="19496" name="Text Box 21"/>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8</a:t>
              </a:r>
              <a:endParaRPr lang="en-US" altLang="zh-CN">
                <a:latin typeface="+mj-lt"/>
              </a:endParaRPr>
            </a:p>
          </p:txBody>
        </p:sp>
        <p:sp>
          <p:nvSpPr>
            <p:cNvPr id="19497" name="Text Box 22"/>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9</a:t>
              </a:r>
              <a:endParaRPr lang="en-US" altLang="zh-CN">
                <a:latin typeface="+mj-lt"/>
              </a:endParaRPr>
            </a:p>
          </p:txBody>
        </p:sp>
      </p:grpSp>
      <p:sp>
        <p:nvSpPr>
          <p:cNvPr id="19466" name="Rectangle 23"/>
          <p:cNvSpPr>
            <a:spLocks noChangeArrowheads="1"/>
          </p:cNvSpPr>
          <p:nvPr/>
        </p:nvSpPr>
        <p:spPr bwMode="auto">
          <a:xfrm>
            <a:off x="3409950" y="3723927"/>
            <a:ext cx="51228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800" dirty="0">
                <a:latin typeface="+mj-lt"/>
                <a:ea typeface="楷体" pitchFamily="49" charset="-122"/>
              </a:rPr>
              <a:t>Robert  cross gradient operator, </a:t>
            </a:r>
            <a:r>
              <a:rPr lang="en-US" altLang="zh-CN" sz="2800" dirty="0" err="1">
                <a:latin typeface="+mj-lt"/>
                <a:ea typeface="楷体" pitchFamily="49" charset="-122"/>
              </a:rPr>
              <a:t>Gx</a:t>
            </a:r>
            <a:r>
              <a:rPr lang="en-US" altLang="zh-CN" sz="2800" dirty="0">
                <a:latin typeface="+mj-lt"/>
                <a:ea typeface="楷体" pitchFamily="49" charset="-122"/>
              </a:rPr>
              <a:t>=(z9-z5)</a:t>
            </a:r>
          </a:p>
          <a:p>
            <a:r>
              <a:rPr lang="en-US" altLang="zh-CN" sz="2800" dirty="0" err="1">
                <a:latin typeface="+mj-lt"/>
                <a:ea typeface="楷体" pitchFamily="49" charset="-122"/>
              </a:rPr>
              <a:t>Gy</a:t>
            </a:r>
            <a:r>
              <a:rPr lang="en-US" altLang="zh-CN" sz="2800" dirty="0">
                <a:latin typeface="+mj-lt"/>
                <a:ea typeface="楷体" pitchFamily="49" charset="-122"/>
              </a:rPr>
              <a:t>=(z8-z6)</a:t>
            </a:r>
            <a:endParaRPr lang="zh-CN" altLang="en-US" sz="2800" dirty="0">
              <a:latin typeface="+mj-lt"/>
              <a:ea typeface="楷体" pitchFamily="49" charset="-122"/>
            </a:endParaRPr>
          </a:p>
        </p:txBody>
      </p:sp>
      <p:grpSp>
        <p:nvGrpSpPr>
          <p:cNvPr id="19467" name="Group 24"/>
          <p:cNvGrpSpPr>
            <a:grpSpLocks/>
          </p:cNvGrpSpPr>
          <p:nvPr/>
        </p:nvGrpSpPr>
        <p:grpSpPr bwMode="auto">
          <a:xfrm>
            <a:off x="4362450" y="2351088"/>
            <a:ext cx="1609725" cy="1246187"/>
            <a:chOff x="4830" y="1904"/>
            <a:chExt cx="1620" cy="1366"/>
          </a:xfrm>
        </p:grpSpPr>
        <p:sp>
          <p:nvSpPr>
            <p:cNvPr id="19481" name="Rectangle 25"/>
            <p:cNvSpPr>
              <a:spLocks noChangeArrowheads="1"/>
            </p:cNvSpPr>
            <p:nvPr/>
          </p:nvSpPr>
          <p:spPr bwMode="auto">
            <a:xfrm>
              <a:off x="4980" y="1904"/>
              <a:ext cx="1274" cy="1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9482" name="Line 26"/>
            <p:cNvSpPr>
              <a:spLocks noChangeShapeType="1"/>
            </p:cNvSpPr>
            <p:nvPr/>
          </p:nvSpPr>
          <p:spPr bwMode="auto">
            <a:xfrm>
              <a:off x="4980" y="2536"/>
              <a:ext cx="124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83" name="Line 27"/>
            <p:cNvSpPr>
              <a:spLocks noChangeShapeType="1"/>
            </p:cNvSpPr>
            <p:nvPr/>
          </p:nvSpPr>
          <p:spPr bwMode="auto">
            <a:xfrm rot="5400000">
              <a:off x="4980" y="2549"/>
              <a:ext cx="12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84" name="Text Box 28"/>
            <p:cNvSpPr txBox="1">
              <a:spLocks noChangeArrowheads="1"/>
            </p:cNvSpPr>
            <p:nvPr/>
          </p:nvSpPr>
          <p:spPr bwMode="auto">
            <a:xfrm>
              <a:off x="483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19485" name="Text Box 29"/>
            <p:cNvSpPr txBox="1">
              <a:spLocks noChangeArrowheads="1"/>
            </p:cNvSpPr>
            <p:nvPr/>
          </p:nvSpPr>
          <p:spPr bwMode="auto">
            <a:xfrm>
              <a:off x="546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sp>
          <p:nvSpPr>
            <p:cNvPr id="19486" name="Text Box 30"/>
            <p:cNvSpPr txBox="1">
              <a:spLocks noChangeArrowheads="1"/>
            </p:cNvSpPr>
            <p:nvPr/>
          </p:nvSpPr>
          <p:spPr bwMode="auto">
            <a:xfrm>
              <a:off x="483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sp>
          <p:nvSpPr>
            <p:cNvPr id="19487" name="Text Box 31"/>
            <p:cNvSpPr txBox="1">
              <a:spLocks noChangeArrowheads="1"/>
            </p:cNvSpPr>
            <p:nvPr/>
          </p:nvSpPr>
          <p:spPr bwMode="auto">
            <a:xfrm>
              <a:off x="546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grpSp>
      <p:grpSp>
        <p:nvGrpSpPr>
          <p:cNvPr id="19468" name="Group 32"/>
          <p:cNvGrpSpPr>
            <a:grpSpLocks/>
          </p:cNvGrpSpPr>
          <p:nvPr/>
        </p:nvGrpSpPr>
        <p:grpSpPr bwMode="auto">
          <a:xfrm>
            <a:off x="6154738" y="2336800"/>
            <a:ext cx="1609725" cy="1246188"/>
            <a:chOff x="4830" y="1904"/>
            <a:chExt cx="1620" cy="1366"/>
          </a:xfrm>
        </p:grpSpPr>
        <p:sp>
          <p:nvSpPr>
            <p:cNvPr id="19474" name="Rectangle 33"/>
            <p:cNvSpPr>
              <a:spLocks noChangeArrowheads="1"/>
            </p:cNvSpPr>
            <p:nvPr/>
          </p:nvSpPr>
          <p:spPr bwMode="auto">
            <a:xfrm>
              <a:off x="4980" y="1904"/>
              <a:ext cx="1274" cy="1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9475" name="Line 34"/>
            <p:cNvSpPr>
              <a:spLocks noChangeShapeType="1"/>
            </p:cNvSpPr>
            <p:nvPr/>
          </p:nvSpPr>
          <p:spPr bwMode="auto">
            <a:xfrm>
              <a:off x="4980" y="2536"/>
              <a:ext cx="124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76" name="Line 35"/>
            <p:cNvSpPr>
              <a:spLocks noChangeShapeType="1"/>
            </p:cNvSpPr>
            <p:nvPr/>
          </p:nvSpPr>
          <p:spPr bwMode="auto">
            <a:xfrm rot="5400000">
              <a:off x="4980" y="2549"/>
              <a:ext cx="12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77" name="Text Box 36"/>
            <p:cNvSpPr txBox="1">
              <a:spLocks noChangeArrowheads="1"/>
            </p:cNvSpPr>
            <p:nvPr/>
          </p:nvSpPr>
          <p:spPr bwMode="auto">
            <a:xfrm>
              <a:off x="483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sp>
          <p:nvSpPr>
            <p:cNvPr id="19478" name="Text Box 37"/>
            <p:cNvSpPr txBox="1">
              <a:spLocks noChangeArrowheads="1"/>
            </p:cNvSpPr>
            <p:nvPr/>
          </p:nvSpPr>
          <p:spPr bwMode="auto">
            <a:xfrm>
              <a:off x="546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19479" name="Text Box 38"/>
            <p:cNvSpPr txBox="1">
              <a:spLocks noChangeArrowheads="1"/>
            </p:cNvSpPr>
            <p:nvPr/>
          </p:nvSpPr>
          <p:spPr bwMode="auto">
            <a:xfrm>
              <a:off x="483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19480" name="Text Box 39"/>
            <p:cNvSpPr txBox="1">
              <a:spLocks noChangeArrowheads="1"/>
            </p:cNvSpPr>
            <p:nvPr/>
          </p:nvSpPr>
          <p:spPr bwMode="auto">
            <a:xfrm>
              <a:off x="546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grpSp>
      <p:sp>
        <p:nvSpPr>
          <p:cNvPr id="19469" name="Text Box 40"/>
          <p:cNvSpPr txBox="1">
            <a:spLocks noChangeArrowheads="1"/>
          </p:cNvSpPr>
          <p:nvPr/>
        </p:nvSpPr>
        <p:spPr bwMode="auto">
          <a:xfrm>
            <a:off x="444500" y="4799013"/>
            <a:ext cx="28130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Original image, </a:t>
            </a:r>
            <a:r>
              <a:rPr lang="en-US" altLang="zh-CN" i="1" dirty="0">
                <a:latin typeface="+mj-lt"/>
                <a:ea typeface="楷体" pitchFamily="49" charset="-122"/>
              </a:rPr>
              <a:t>z</a:t>
            </a:r>
            <a:r>
              <a:rPr lang="en-US" altLang="zh-CN" i="1" baseline="-25000" dirty="0">
                <a:latin typeface="+mj-lt"/>
                <a:ea typeface="楷体" pitchFamily="49" charset="-122"/>
              </a:rPr>
              <a:t>i </a:t>
            </a:r>
            <a:r>
              <a:rPr lang="en-US" altLang="zh-CN" dirty="0">
                <a:latin typeface="+mj-lt"/>
                <a:ea typeface="楷体" pitchFamily="49" charset="-122"/>
              </a:rPr>
              <a:t>is the pixel value, </a:t>
            </a:r>
            <a:r>
              <a:rPr lang="en-US" altLang="zh-CN" i="1" dirty="0">
                <a:latin typeface="+mj-lt"/>
                <a:ea typeface="楷体" pitchFamily="49" charset="-122"/>
              </a:rPr>
              <a:t>z</a:t>
            </a:r>
            <a:r>
              <a:rPr lang="en-US" altLang="zh-CN" baseline="-25000" dirty="0">
                <a:latin typeface="+mj-lt"/>
                <a:ea typeface="楷体" pitchFamily="49" charset="-122"/>
              </a:rPr>
              <a:t>5</a:t>
            </a:r>
            <a:r>
              <a:rPr lang="zh-CN" altLang="en-US" dirty="0">
                <a:latin typeface="+mj-lt"/>
                <a:ea typeface="楷体" pitchFamily="49" charset="-122"/>
              </a:rPr>
              <a:t> </a:t>
            </a:r>
            <a:r>
              <a:rPr lang="en-US" altLang="zh-CN" dirty="0">
                <a:latin typeface="+mj-lt"/>
                <a:ea typeface="楷体" pitchFamily="49" charset="-122"/>
              </a:rPr>
              <a:t>is the center pixel.</a:t>
            </a:r>
            <a:r>
              <a:rPr lang="zh-CN" altLang="en-US" dirty="0">
                <a:latin typeface="+mj-lt"/>
                <a:ea typeface="楷体" pitchFamily="49" charset="-122"/>
              </a:rPr>
              <a:t> </a:t>
            </a:r>
          </a:p>
        </p:txBody>
      </p:sp>
      <p:sp>
        <p:nvSpPr>
          <p:cNvPr id="19470" name="Rectangle 41"/>
          <p:cNvSpPr>
            <a:spLocks noChangeArrowheads="1"/>
          </p:cNvSpPr>
          <p:nvPr/>
        </p:nvSpPr>
        <p:spPr bwMode="auto">
          <a:xfrm>
            <a:off x="0" y="29252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9458" name="Object 42"/>
          <p:cNvGraphicFramePr>
            <a:graphicFrameLocks noChangeAspect="1"/>
          </p:cNvGraphicFramePr>
          <p:nvPr/>
        </p:nvGraphicFramePr>
        <p:xfrm>
          <a:off x="4788024" y="476672"/>
          <a:ext cx="3295650" cy="893763"/>
        </p:xfrm>
        <a:graphic>
          <a:graphicData uri="http://schemas.openxmlformats.org/presentationml/2006/ole">
            <mc:AlternateContent xmlns:mc="http://schemas.openxmlformats.org/markup-compatibility/2006">
              <mc:Choice xmlns:v="urn:schemas-microsoft-com:vml" Requires="v">
                <p:oleObj spid="_x0000_s36869" name="Equation" r:id="rId4" imgW="2349500" imgH="635000" progId="Equation.DSMT4">
                  <p:embed/>
                </p:oleObj>
              </mc:Choice>
              <mc:Fallback>
                <p:oleObj name="Equation" r:id="rId4" imgW="2349500" imgH="635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476672"/>
                        <a:ext cx="3295650" cy="893763"/>
                      </a:xfrm>
                      <a:prstGeom prst="rect">
                        <a:avLst/>
                      </a:prstGeom>
                      <a:solidFill>
                        <a:schemeClr val="bg1"/>
                      </a:solidFill>
                    </p:spPr>
                  </p:pic>
                </p:oleObj>
              </mc:Fallback>
            </mc:AlternateContent>
          </a:graphicData>
        </a:graphic>
      </p:graphicFrame>
      <p:sp>
        <p:nvSpPr>
          <p:cNvPr id="19471" name="Rectangle 44"/>
          <p:cNvSpPr>
            <a:spLocks noChangeArrowheads="1"/>
          </p:cNvSpPr>
          <p:nvPr/>
        </p:nvSpPr>
        <p:spPr bwMode="auto">
          <a:xfrm>
            <a:off x="0" y="30347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9459" name="Object 43"/>
          <p:cNvGraphicFramePr>
            <a:graphicFrameLocks noChangeAspect="1"/>
          </p:cNvGraphicFramePr>
          <p:nvPr/>
        </p:nvGraphicFramePr>
        <p:xfrm>
          <a:off x="4251325" y="5195788"/>
          <a:ext cx="3659188" cy="825500"/>
        </p:xfrm>
        <a:graphic>
          <a:graphicData uri="http://schemas.openxmlformats.org/presentationml/2006/ole">
            <mc:AlternateContent xmlns:mc="http://schemas.openxmlformats.org/markup-compatibility/2006">
              <mc:Choice xmlns:v="urn:schemas-microsoft-com:vml" Requires="v">
                <p:oleObj spid="_x0000_s36870" name="Equation" r:id="rId6" imgW="1854200" imgH="419100" progId="Equation.DSMT4">
                  <p:embed/>
                </p:oleObj>
              </mc:Choice>
              <mc:Fallback>
                <p:oleObj name="Equation" r:id="rId6" imgW="18542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1325" y="5195788"/>
                        <a:ext cx="3659188" cy="825500"/>
                      </a:xfrm>
                      <a:prstGeom prst="rect">
                        <a:avLst/>
                      </a:prstGeom>
                      <a:solidFill>
                        <a:schemeClr val="accent1"/>
                      </a:solidFill>
                      <a:ln w="9525">
                        <a:solidFill>
                          <a:srgbClr val="FF3300"/>
                        </a:solidFill>
                        <a:miter lim="800000"/>
                        <a:headEnd/>
                        <a:tailEnd/>
                      </a:ln>
                    </p:spPr>
                  </p:pic>
                </p:oleObj>
              </mc:Fallback>
            </mc:AlternateContent>
          </a:graphicData>
        </a:graphic>
      </p:graphicFrame>
      <p:sp>
        <p:nvSpPr>
          <p:cNvPr id="19472" name="Rectangle 45"/>
          <p:cNvSpPr>
            <a:spLocks noChangeArrowheads="1"/>
          </p:cNvSpPr>
          <p:nvPr/>
        </p:nvSpPr>
        <p:spPr bwMode="auto">
          <a:xfrm>
            <a:off x="3508375" y="5900222"/>
            <a:ext cx="429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dirty="0">
                <a:latin typeface="+mj-lt"/>
                <a:ea typeface="楷体_GB2312" pitchFamily="49" charset="-122"/>
              </a:rPr>
              <a:t>Or</a:t>
            </a:r>
            <a:endParaRPr lang="zh-CN" altLang="en-US" dirty="0">
              <a:latin typeface="+mj-lt"/>
              <a:ea typeface="楷体_GB2312" pitchFamily="49" charset="-122"/>
            </a:endParaRPr>
          </a:p>
        </p:txBody>
      </p:sp>
      <p:sp>
        <p:nvSpPr>
          <p:cNvPr id="19473" name="Rectangle 47"/>
          <p:cNvSpPr>
            <a:spLocks noChangeArrowheads="1"/>
          </p:cNvSpPr>
          <p:nvPr/>
        </p:nvSpPr>
        <p:spPr bwMode="auto">
          <a:xfrm>
            <a:off x="0" y="31157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9460" name="Object 46"/>
          <p:cNvGraphicFramePr>
            <a:graphicFrameLocks noChangeAspect="1"/>
          </p:cNvGraphicFramePr>
          <p:nvPr/>
        </p:nvGraphicFramePr>
        <p:xfrm>
          <a:off x="4267200" y="6124847"/>
          <a:ext cx="2962275" cy="544513"/>
        </p:xfrm>
        <a:graphic>
          <a:graphicData uri="http://schemas.openxmlformats.org/presentationml/2006/ole">
            <mc:AlternateContent xmlns:mc="http://schemas.openxmlformats.org/markup-compatibility/2006">
              <mc:Choice xmlns:v="urn:schemas-microsoft-com:vml" Requires="v">
                <p:oleObj spid="_x0000_s36871" name="Equation" r:id="rId8" imgW="1396394" imgH="253890" progId="Equation.DSMT4">
                  <p:embed/>
                </p:oleObj>
              </mc:Choice>
              <mc:Fallback>
                <p:oleObj name="Equation" r:id="rId8" imgW="1396394" imgH="25389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6124847"/>
                        <a:ext cx="2962275" cy="544513"/>
                      </a:xfrm>
                      <a:prstGeom prst="rect">
                        <a:avLst/>
                      </a:prstGeom>
                      <a:solidFill>
                        <a:schemeClr val="accent1"/>
                      </a:solidFill>
                      <a:ln w="9525">
                        <a:solidFill>
                          <a:srgbClr val="FF3300"/>
                        </a:solidFill>
                        <a:miter lim="800000"/>
                        <a:headEnd/>
                        <a:tailEnd/>
                      </a:ln>
                    </p:spPr>
                  </p:pic>
                </p:oleObj>
              </mc:Fallback>
            </mc:AlternateContent>
          </a:graphicData>
        </a:graphic>
      </p:graphicFrame>
    </p:spTree>
    <p:extLst>
      <p:ext uri="{BB962C8B-B14F-4D97-AF65-F5344CB8AC3E}">
        <p14:creationId xmlns:p14="http://schemas.microsoft.com/office/powerpoint/2010/main" val="15821068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body" sz="half" idx="1"/>
          </p:nvPr>
        </p:nvSpPr>
        <p:spPr>
          <a:xfrm>
            <a:off x="471488" y="1571625"/>
            <a:ext cx="7847012" cy="921271"/>
          </a:xfrm>
        </p:spPr>
        <p:txBody>
          <a:bodyPr>
            <a:noAutofit/>
          </a:bodyPr>
          <a:lstStyle/>
          <a:p>
            <a:pPr eaLnBrk="1" hangingPunct="1">
              <a:buFontTx/>
              <a:buNone/>
            </a:pPr>
            <a:r>
              <a:rPr lang="en-US" altLang="zh-CN" dirty="0">
                <a:solidFill>
                  <a:srgbClr val="3366CC"/>
                </a:solidFill>
                <a:latin typeface="+mj-lt"/>
                <a:ea typeface="华文楷体" pitchFamily="2" charset="-122"/>
              </a:rPr>
              <a:t>Image enhancement based on second order differential——</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sp>
        <p:nvSpPr>
          <p:cNvPr id="11268" name="Rectangle 3"/>
          <p:cNvSpPr>
            <a:spLocks noGrp="1" noChangeArrowheads="1"/>
          </p:cNvSpPr>
          <p:nvPr>
            <p:ph type="title"/>
          </p:nvPr>
        </p:nvSpPr>
        <p:spPr>
          <a:xfrm>
            <a:off x="457200"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1269" name="Rectangle 5"/>
          <p:cNvSpPr>
            <a:spLocks noChangeArrowheads="1"/>
          </p:cNvSpPr>
          <p:nvPr/>
        </p:nvSpPr>
        <p:spPr bwMode="auto">
          <a:xfrm>
            <a:off x="755576" y="3019599"/>
            <a:ext cx="84014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altLang="zh-CN" sz="3200" dirty="0">
                <a:latin typeface="+mj-lt"/>
                <a:ea typeface="楷体" pitchFamily="49" charset="-122"/>
              </a:rPr>
              <a:t>For a function  </a:t>
            </a:r>
            <a:r>
              <a:rPr lang="en-US" altLang="zh-CN" sz="3200" i="1" dirty="0">
                <a:latin typeface="+mj-lt"/>
                <a:ea typeface="楷体" pitchFamily="49" charset="-122"/>
              </a:rPr>
              <a:t>f</a:t>
            </a:r>
            <a:r>
              <a:rPr lang="en-US" altLang="zh-CN" sz="3200" dirty="0">
                <a:latin typeface="+mj-lt"/>
                <a:ea typeface="楷体" pitchFamily="49" charset="-122"/>
              </a:rPr>
              <a:t>(</a:t>
            </a:r>
            <a:r>
              <a:rPr lang="en-US" altLang="zh-CN" sz="3200" i="1" dirty="0" err="1">
                <a:latin typeface="+mj-lt"/>
                <a:ea typeface="楷体" pitchFamily="49" charset="-122"/>
              </a:rPr>
              <a:t>x</a:t>
            </a:r>
            <a:r>
              <a:rPr lang="en-US" altLang="zh-CN" sz="3200" dirty="0" err="1">
                <a:latin typeface="+mj-lt"/>
                <a:ea typeface="楷体" pitchFamily="49" charset="-122"/>
              </a:rPr>
              <a:t>,</a:t>
            </a:r>
            <a:r>
              <a:rPr lang="en-US" altLang="zh-CN" sz="3200" i="1" dirty="0" err="1">
                <a:latin typeface="+mj-lt"/>
                <a:ea typeface="楷体" pitchFamily="49" charset="-122"/>
              </a:rPr>
              <a:t>y</a:t>
            </a:r>
            <a:r>
              <a:rPr lang="en-US" altLang="zh-CN" sz="3200" dirty="0">
                <a:latin typeface="+mj-lt"/>
                <a:ea typeface="楷体" pitchFamily="49" charset="-122"/>
              </a:rPr>
              <a:t>), </a:t>
            </a:r>
            <a:r>
              <a:rPr lang="en-US" altLang="zh-CN" sz="3200" dirty="0" err="1">
                <a:latin typeface="+mj-lt"/>
                <a:ea typeface="楷体" pitchFamily="49" charset="-122"/>
              </a:rPr>
              <a:t>Laplacian</a:t>
            </a:r>
            <a:r>
              <a:rPr lang="en-US" altLang="zh-CN" sz="3200" dirty="0">
                <a:latin typeface="+mj-lt"/>
                <a:ea typeface="楷体" pitchFamily="49" charset="-122"/>
              </a:rPr>
              <a:t> operator is defined as:</a:t>
            </a:r>
            <a:endParaRPr lang="zh-CN" altLang="en-US" sz="3200" dirty="0">
              <a:latin typeface="+mj-lt"/>
              <a:ea typeface="楷体" pitchFamily="49" charset="-122"/>
            </a:endParaRPr>
          </a:p>
        </p:txBody>
      </p:sp>
      <p:sp>
        <p:nvSpPr>
          <p:cNvPr id="11270" name="Rectangle 7"/>
          <p:cNvSpPr>
            <a:spLocks noChangeArrowheads="1"/>
          </p:cNvSpPr>
          <p:nvPr/>
        </p:nvSpPr>
        <p:spPr bwMode="auto">
          <a:xfrm>
            <a:off x="0" y="30204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1266" name="Object 6"/>
          <p:cNvGraphicFramePr>
            <a:graphicFrameLocks noChangeAspect="1"/>
          </p:cNvGraphicFramePr>
          <p:nvPr/>
        </p:nvGraphicFramePr>
        <p:xfrm>
          <a:off x="3185137" y="4485949"/>
          <a:ext cx="2611000" cy="1031283"/>
        </p:xfrm>
        <a:graphic>
          <a:graphicData uri="http://schemas.openxmlformats.org/presentationml/2006/ole">
            <mc:AlternateContent xmlns:mc="http://schemas.openxmlformats.org/markup-compatibility/2006">
              <mc:Choice xmlns:v="urn:schemas-microsoft-com:vml" Requires="v">
                <p:oleObj spid="_x0000_s37891" name="Equation" r:id="rId4" imgW="1129810" imgH="444307" progId="Equation.DSMT4">
                  <p:embed/>
                </p:oleObj>
              </mc:Choice>
              <mc:Fallback>
                <p:oleObj name="Equation" r:id="rId4" imgW="1129810" imgH="44430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5137" y="4485949"/>
                        <a:ext cx="2611000" cy="1031283"/>
                      </a:xfrm>
                      <a:prstGeom prst="rect">
                        <a:avLst/>
                      </a:prstGeom>
                      <a:noFill/>
                    </p:spPr>
                  </p:pic>
                </p:oleObj>
              </mc:Fallback>
            </mc:AlternateContent>
          </a:graphicData>
        </a:graphic>
      </p:graphicFrame>
    </p:spTree>
    <p:extLst>
      <p:ext uri="{BB962C8B-B14F-4D97-AF65-F5344CB8AC3E}">
        <p14:creationId xmlns:p14="http://schemas.microsoft.com/office/powerpoint/2010/main" val="37821183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Grp="1" noChangeArrowheads="1"/>
          </p:cNvSpPr>
          <p:nvPr>
            <p:ph type="body" sz="half" idx="1"/>
          </p:nvPr>
        </p:nvSpPr>
        <p:spPr>
          <a:xfrm>
            <a:off x="471488" y="1571625"/>
            <a:ext cx="7847012" cy="849263"/>
          </a:xfrm>
        </p:spPr>
        <p:txBody>
          <a:bodyPr>
            <a:normAutofit/>
          </a:bodyPr>
          <a:lstStyle/>
          <a:p>
            <a:pPr eaLnBrk="1" hangingPunct="1">
              <a:buFontTx/>
              <a:buNone/>
            </a:pPr>
            <a:r>
              <a:rPr lang="en-US" altLang="zh-CN" dirty="0">
                <a:solidFill>
                  <a:srgbClr val="3366CC"/>
                </a:solidFill>
                <a:latin typeface="+mj-lt"/>
                <a:ea typeface="华文楷体" pitchFamily="2" charset="-122"/>
              </a:rPr>
              <a:t>The discrete </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sp>
        <p:nvSpPr>
          <p:cNvPr id="12295" name="Rectangle 3"/>
          <p:cNvSpPr>
            <a:spLocks noGrp="1" noChangeArrowheads="1"/>
          </p:cNvSpPr>
          <p:nvPr>
            <p:ph type="title"/>
          </p:nvPr>
        </p:nvSpPr>
        <p:spPr>
          <a:xfrm>
            <a:off x="457200" y="332656"/>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2296" name="Rectangle 7"/>
          <p:cNvSpPr>
            <a:spLocks noChangeArrowheads="1"/>
          </p:cNvSpPr>
          <p:nvPr/>
        </p:nvSpPr>
        <p:spPr bwMode="auto">
          <a:xfrm>
            <a:off x="958850" y="2587953"/>
            <a:ext cx="20377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Along x axis:</a:t>
            </a:r>
            <a:endParaRPr lang="zh-CN" altLang="en-US" sz="2800" dirty="0">
              <a:latin typeface="+mj-lt"/>
              <a:ea typeface="楷体" pitchFamily="49" charset="-122"/>
            </a:endParaRPr>
          </a:p>
        </p:txBody>
      </p:sp>
      <p:graphicFrame>
        <p:nvGraphicFramePr>
          <p:cNvPr id="12290" name="Object 8"/>
          <p:cNvGraphicFramePr>
            <a:graphicFrameLocks noChangeAspect="1"/>
          </p:cNvGraphicFramePr>
          <p:nvPr/>
        </p:nvGraphicFramePr>
        <p:xfrm>
          <a:off x="1755775" y="3105150"/>
          <a:ext cx="4544417" cy="743341"/>
        </p:xfrm>
        <a:graphic>
          <a:graphicData uri="http://schemas.openxmlformats.org/presentationml/2006/ole">
            <mc:AlternateContent xmlns:mc="http://schemas.openxmlformats.org/markup-compatibility/2006">
              <mc:Choice xmlns:v="urn:schemas-microsoft-com:vml" Requires="v">
                <p:oleObj spid="_x0000_s38918" name="Equation" r:id="rId4" imgW="2565400" imgH="419100" progId="Equation.DSMT4">
                  <p:embed/>
                </p:oleObj>
              </mc:Choice>
              <mc:Fallback>
                <p:oleObj name="Equation" r:id="rId4" imgW="25654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5775" y="3105150"/>
                        <a:ext cx="4544417" cy="743341"/>
                      </a:xfrm>
                      <a:prstGeom prst="rect">
                        <a:avLst/>
                      </a:prstGeom>
                      <a:solidFill>
                        <a:schemeClr val="accent1"/>
                      </a:solidFill>
                    </p:spPr>
                  </p:pic>
                </p:oleObj>
              </mc:Fallback>
            </mc:AlternateContent>
          </a:graphicData>
        </a:graphic>
      </p:graphicFrame>
      <p:sp>
        <p:nvSpPr>
          <p:cNvPr id="12297" name="Rectangle 10"/>
          <p:cNvSpPr>
            <a:spLocks noChangeArrowheads="1"/>
          </p:cNvSpPr>
          <p:nvPr/>
        </p:nvSpPr>
        <p:spPr bwMode="auto">
          <a:xfrm>
            <a:off x="958850" y="3853190"/>
            <a:ext cx="21178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Along y axis:</a:t>
            </a:r>
            <a:r>
              <a:rPr lang="zh-CN" altLang="en-US" sz="2800" dirty="0">
                <a:latin typeface="+mj-lt"/>
                <a:ea typeface="楷体" pitchFamily="49" charset="-122"/>
              </a:rPr>
              <a:t> </a:t>
            </a:r>
          </a:p>
        </p:txBody>
      </p:sp>
      <p:graphicFrame>
        <p:nvGraphicFramePr>
          <p:cNvPr id="12291" name="Object 12"/>
          <p:cNvGraphicFramePr>
            <a:graphicFrameLocks noChangeAspect="1"/>
          </p:cNvGraphicFramePr>
          <p:nvPr/>
        </p:nvGraphicFramePr>
        <p:xfrm>
          <a:off x="1755775" y="4340225"/>
          <a:ext cx="4184377" cy="730843"/>
        </p:xfrm>
        <a:graphic>
          <a:graphicData uri="http://schemas.openxmlformats.org/presentationml/2006/ole">
            <mc:AlternateContent xmlns:mc="http://schemas.openxmlformats.org/markup-compatibility/2006">
              <mc:Choice xmlns:v="urn:schemas-microsoft-com:vml" Requires="v">
                <p:oleObj spid="_x0000_s38919" name="Equation" r:id="rId6" imgW="2565400" imgH="444500" progId="Equation.DSMT4">
                  <p:embed/>
                </p:oleObj>
              </mc:Choice>
              <mc:Fallback>
                <p:oleObj name="Equation" r:id="rId6" imgW="2565400" imgH="444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5775" y="4340225"/>
                        <a:ext cx="4184377" cy="730843"/>
                      </a:xfrm>
                      <a:prstGeom prst="rect">
                        <a:avLst/>
                      </a:prstGeom>
                      <a:solidFill>
                        <a:schemeClr val="accent1"/>
                      </a:solidFill>
                    </p:spPr>
                  </p:pic>
                </p:oleObj>
              </mc:Fallback>
            </mc:AlternateContent>
          </a:graphicData>
        </a:graphic>
      </p:graphicFrame>
      <p:sp>
        <p:nvSpPr>
          <p:cNvPr id="12298" name="Rectangle 14"/>
          <p:cNvSpPr>
            <a:spLocks noChangeArrowheads="1"/>
          </p:cNvSpPr>
          <p:nvPr/>
        </p:nvSpPr>
        <p:spPr bwMode="auto">
          <a:xfrm>
            <a:off x="1028700" y="5145415"/>
            <a:ext cx="629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Hence, the discrete </a:t>
            </a:r>
            <a:r>
              <a:rPr lang="en-US" altLang="zh-CN" sz="2800" dirty="0" err="1">
                <a:latin typeface="+mj-lt"/>
                <a:ea typeface="楷体" pitchFamily="49" charset="-122"/>
              </a:rPr>
              <a:t>Laplacian</a:t>
            </a:r>
            <a:r>
              <a:rPr lang="en-US" altLang="zh-CN" sz="2800" dirty="0">
                <a:latin typeface="+mj-lt"/>
                <a:ea typeface="楷体" pitchFamily="49" charset="-122"/>
              </a:rPr>
              <a:t> operator is:</a:t>
            </a:r>
            <a:endParaRPr lang="zh-CN" altLang="en-US" sz="2800" dirty="0">
              <a:latin typeface="+mj-lt"/>
              <a:ea typeface="楷体" pitchFamily="49" charset="-122"/>
            </a:endParaRPr>
          </a:p>
        </p:txBody>
      </p:sp>
      <p:graphicFrame>
        <p:nvGraphicFramePr>
          <p:cNvPr id="12292" name="Object 15"/>
          <p:cNvGraphicFramePr>
            <a:graphicFrameLocks noChangeAspect="1"/>
          </p:cNvGraphicFramePr>
          <p:nvPr/>
        </p:nvGraphicFramePr>
        <p:xfrm>
          <a:off x="1785939" y="5688013"/>
          <a:ext cx="6098430" cy="506156"/>
        </p:xfrm>
        <a:graphic>
          <a:graphicData uri="http://schemas.openxmlformats.org/presentationml/2006/ole">
            <mc:AlternateContent xmlns:mc="http://schemas.openxmlformats.org/markup-compatibility/2006">
              <mc:Choice xmlns:v="urn:schemas-microsoft-com:vml" Requires="v">
                <p:oleObj spid="_x0000_s38920" name="Equation" r:id="rId8" imgW="4279900" imgH="279400" progId="Equation.DSMT4">
                  <p:embed/>
                </p:oleObj>
              </mc:Choice>
              <mc:Fallback>
                <p:oleObj name="Equation" r:id="rId8" imgW="4279900" imgH="279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5939" y="5688013"/>
                        <a:ext cx="6098430" cy="506156"/>
                      </a:xfrm>
                      <a:prstGeom prst="rect">
                        <a:avLst/>
                      </a:prstGeom>
                      <a:solidFill>
                        <a:schemeClr val="accent1"/>
                      </a:solidFill>
                    </p:spPr>
                  </p:pic>
                </p:oleObj>
              </mc:Fallback>
            </mc:AlternateContent>
          </a:graphicData>
        </a:graphic>
      </p:graphicFrame>
      <p:graphicFrame>
        <p:nvGraphicFramePr>
          <p:cNvPr id="12293" name="Object 17"/>
          <p:cNvGraphicFramePr>
            <a:graphicFrameLocks noChangeAspect="1"/>
          </p:cNvGraphicFramePr>
          <p:nvPr/>
        </p:nvGraphicFramePr>
        <p:xfrm>
          <a:off x="6732240" y="332656"/>
          <a:ext cx="2062162" cy="814387"/>
        </p:xfrm>
        <a:graphic>
          <a:graphicData uri="http://schemas.openxmlformats.org/presentationml/2006/ole">
            <mc:AlternateContent xmlns:mc="http://schemas.openxmlformats.org/markup-compatibility/2006">
              <mc:Choice xmlns:v="urn:schemas-microsoft-com:vml" Requires="v">
                <p:oleObj spid="_x0000_s38921" name="Equation" r:id="rId10" imgW="1129810" imgH="444307" progId="Equation.DSMT4">
                  <p:embed/>
                </p:oleObj>
              </mc:Choice>
              <mc:Fallback>
                <p:oleObj name="Equation" r:id="rId10" imgW="1129810" imgH="444307"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240" y="332656"/>
                        <a:ext cx="2062162" cy="814387"/>
                      </a:xfrm>
                      <a:prstGeom prst="rect">
                        <a:avLst/>
                      </a:prstGeom>
                      <a:solidFill>
                        <a:schemeClr val="accent2">
                          <a:lumMod val="20000"/>
                          <a:lumOff val="80000"/>
                        </a:schemeClr>
                      </a:solidFill>
                    </p:spPr>
                  </p:pic>
                </p:oleObj>
              </mc:Fallback>
            </mc:AlternateContent>
          </a:graphicData>
        </a:graphic>
      </p:graphicFrame>
    </p:spTree>
    <p:extLst>
      <p:ext uri="{BB962C8B-B14F-4D97-AF65-F5344CB8AC3E}">
        <p14:creationId xmlns:p14="http://schemas.microsoft.com/office/powerpoint/2010/main" val="39153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Problem"/>
          <p:cNvSpPr txBox="1"/>
          <p:nvPr/>
        </p:nvSpPr>
        <p:spPr>
          <a:xfrm>
            <a:off x="685800" y="677862"/>
            <a:ext cx="7772400" cy="701677"/>
          </a:xfrm>
          <a:prstGeom prst="rect">
            <a:avLst/>
          </a:prstGeom>
          <a:ln w="12700">
            <a:miter lim="400000"/>
          </a:ln>
          <a:effectLst>
            <a:outerShdw dist="35920" dir="2700000" rotWithShape="0">
              <a:srgbClr val="000000"/>
            </a:outerShdw>
          </a:effectLst>
        </p:spPr>
        <p:txBody>
          <a:bodyPr lIns="46037" tIns="46037" rIns="46037" bIns="46037" anchor="ctr">
            <a:spAutoFit/>
          </a:bodyPr>
          <a:lstStyle>
            <a:lvl1pPr algn="ctr">
              <a:defRPr sz="4000">
                <a:solidFill>
                  <a:srgbClr val="FFC000"/>
                </a:solidFill>
              </a:defRPr>
            </a:lvl1pPr>
          </a:lstStyle>
          <a:p>
            <a:r>
              <a:t>Problem</a:t>
            </a:r>
          </a:p>
        </p:txBody>
      </p:sp>
      <p:pic>
        <p:nvPicPr>
          <p:cNvPr id="1392" name="image79.png" descr="image79.png"/>
          <p:cNvPicPr>
            <a:picLocks noChangeAspect="1"/>
          </p:cNvPicPr>
          <p:nvPr/>
        </p:nvPicPr>
        <p:blipFill>
          <a:blip r:embed="rId2"/>
          <a:stretch>
            <a:fillRect/>
          </a:stretch>
        </p:blipFill>
        <p:spPr>
          <a:xfrm>
            <a:off x="1219200" y="1600200"/>
            <a:ext cx="1303338" cy="1752600"/>
          </a:xfrm>
          <a:prstGeom prst="rect">
            <a:avLst/>
          </a:prstGeom>
          <a:ln w="12700">
            <a:miter lim="400000"/>
            <a:headEnd/>
            <a:tailEnd/>
          </a:ln>
        </p:spPr>
      </p:pic>
      <p:pic>
        <p:nvPicPr>
          <p:cNvPr id="1393" name="image80.png" descr="image80.png"/>
          <p:cNvPicPr>
            <a:picLocks noChangeAspect="1"/>
          </p:cNvPicPr>
          <p:nvPr/>
        </p:nvPicPr>
        <p:blipFill>
          <a:blip r:embed="rId3"/>
          <a:stretch>
            <a:fillRect/>
          </a:stretch>
        </p:blipFill>
        <p:spPr>
          <a:xfrm>
            <a:off x="3276600" y="1600200"/>
            <a:ext cx="1301750" cy="1752600"/>
          </a:xfrm>
          <a:prstGeom prst="rect">
            <a:avLst/>
          </a:prstGeom>
          <a:ln w="12700">
            <a:miter lim="400000"/>
            <a:headEnd/>
            <a:tailEnd/>
          </a:ln>
        </p:spPr>
      </p:pic>
      <p:pic>
        <p:nvPicPr>
          <p:cNvPr id="1394" name="image81.png" descr="image81.png"/>
          <p:cNvPicPr>
            <a:picLocks noChangeAspect="1"/>
          </p:cNvPicPr>
          <p:nvPr/>
        </p:nvPicPr>
        <p:blipFill>
          <a:blip r:embed="rId4"/>
          <a:stretch>
            <a:fillRect/>
          </a:stretch>
        </p:blipFill>
        <p:spPr>
          <a:xfrm>
            <a:off x="914400" y="3886200"/>
            <a:ext cx="1751014" cy="1981200"/>
          </a:xfrm>
          <a:prstGeom prst="rect">
            <a:avLst/>
          </a:prstGeom>
          <a:ln w="12700">
            <a:miter lim="400000"/>
            <a:headEnd/>
            <a:tailEnd/>
          </a:ln>
        </p:spPr>
      </p:pic>
      <p:pic>
        <p:nvPicPr>
          <p:cNvPr id="1395" name="image74.pdf" descr="image74.pdf"/>
          <p:cNvPicPr>
            <a:picLocks noChangeAspect="1"/>
          </p:cNvPicPr>
          <p:nvPr/>
        </p:nvPicPr>
        <p:blipFill>
          <a:blip r:embed="rId5"/>
          <a:stretch>
            <a:fillRect/>
          </a:stretch>
        </p:blipFill>
        <p:spPr>
          <a:xfrm>
            <a:off x="1676400" y="5867400"/>
            <a:ext cx="376239" cy="406400"/>
          </a:xfrm>
          <a:prstGeom prst="rect">
            <a:avLst/>
          </a:prstGeom>
          <a:ln w="12700">
            <a:miter lim="400000"/>
            <a:headEnd/>
            <a:tailEnd/>
          </a:ln>
        </p:spPr>
      </p:pic>
      <p:pic>
        <p:nvPicPr>
          <p:cNvPr id="1396" name="image75.pdf" descr="image75.pdf"/>
          <p:cNvPicPr>
            <a:picLocks noChangeAspect="1"/>
          </p:cNvPicPr>
          <p:nvPr/>
        </p:nvPicPr>
        <p:blipFill>
          <a:blip r:embed="rId6"/>
          <a:stretch>
            <a:fillRect/>
          </a:stretch>
        </p:blipFill>
        <p:spPr>
          <a:xfrm>
            <a:off x="1752600" y="3429000"/>
            <a:ext cx="368300" cy="400050"/>
          </a:xfrm>
          <a:prstGeom prst="rect">
            <a:avLst/>
          </a:prstGeom>
          <a:ln w="12700">
            <a:miter lim="400000"/>
            <a:headEnd/>
            <a:tailEnd/>
          </a:ln>
        </p:spPr>
      </p:pic>
      <p:pic>
        <p:nvPicPr>
          <p:cNvPr id="1397" name="image76.pdf" descr="image76.pdf"/>
          <p:cNvPicPr>
            <a:picLocks noChangeAspect="1"/>
          </p:cNvPicPr>
          <p:nvPr/>
        </p:nvPicPr>
        <p:blipFill>
          <a:blip r:embed="rId7"/>
          <a:stretch>
            <a:fillRect/>
          </a:stretch>
        </p:blipFill>
        <p:spPr>
          <a:xfrm>
            <a:off x="3797300" y="3455987"/>
            <a:ext cx="387350" cy="360363"/>
          </a:xfrm>
          <a:prstGeom prst="rect">
            <a:avLst/>
          </a:prstGeom>
          <a:ln w="12700">
            <a:miter lim="400000"/>
            <a:headEnd/>
            <a:tailEnd/>
          </a:ln>
        </p:spPr>
      </p:pic>
      <p:pic>
        <p:nvPicPr>
          <p:cNvPr id="1398" name="image77.pdf" descr="image77.pdf"/>
          <p:cNvPicPr>
            <a:picLocks noChangeAspect="1"/>
          </p:cNvPicPr>
          <p:nvPr/>
        </p:nvPicPr>
        <p:blipFill>
          <a:blip r:embed="rId8"/>
          <a:stretch>
            <a:fillRect/>
          </a:stretch>
        </p:blipFill>
        <p:spPr>
          <a:xfrm>
            <a:off x="3717925" y="5843587"/>
            <a:ext cx="439738" cy="404813"/>
          </a:xfrm>
          <a:prstGeom prst="rect">
            <a:avLst/>
          </a:prstGeom>
          <a:ln w="12700">
            <a:miter lim="400000"/>
            <a:headEnd/>
            <a:tailEnd/>
          </a:ln>
        </p:spPr>
      </p:pic>
      <p:pic>
        <p:nvPicPr>
          <p:cNvPr id="1399" name="image78.pdf" descr="image78.pdf"/>
          <p:cNvPicPr>
            <a:picLocks noChangeAspect="1"/>
          </p:cNvPicPr>
          <p:nvPr/>
        </p:nvPicPr>
        <p:blipFill>
          <a:blip r:embed="rId9"/>
          <a:stretch>
            <a:fillRect/>
          </a:stretch>
        </p:blipFill>
        <p:spPr>
          <a:xfrm>
            <a:off x="3581400" y="4191000"/>
            <a:ext cx="825500" cy="1281113"/>
          </a:xfrm>
          <a:prstGeom prst="rect">
            <a:avLst/>
          </a:prstGeom>
          <a:ln w="12700">
            <a:miter lim="400000"/>
            <a:headEnd/>
            <a:tailEnd/>
          </a:ln>
        </p:spPr>
      </p:pic>
      <p:grpSp>
        <p:nvGrpSpPr>
          <p:cNvPr id="1402" name="成组"/>
          <p:cNvGrpSpPr/>
          <p:nvPr/>
        </p:nvGrpSpPr>
        <p:grpSpPr>
          <a:xfrm>
            <a:off x="5220072" y="2276872"/>
            <a:ext cx="3384377" cy="1077219"/>
            <a:chOff x="0" y="0"/>
            <a:chExt cx="3384375" cy="1077217"/>
          </a:xfrm>
        </p:grpSpPr>
        <p:sp>
          <p:nvSpPr>
            <p:cNvPr id="1400" name="矩形"/>
            <p:cNvSpPr/>
            <p:nvPr/>
          </p:nvSpPr>
          <p:spPr>
            <a:xfrm>
              <a:off x="0" y="0"/>
              <a:ext cx="3384376" cy="1077218"/>
            </a:xfrm>
            <a:prstGeom prst="rect">
              <a:avLst/>
            </a:prstGeom>
            <a:blipFill rotWithShape="1">
              <a:blip r:embed="rId10"/>
              <a:srcRect/>
              <a:stretch>
                <a:fillRect/>
              </a:stretch>
            </a:blipFill>
            <a:ln w="12700" cap="flat">
              <a:noFill/>
              <a:miter lim="400000"/>
            </a:ln>
            <a:effectLst/>
          </p:spPr>
          <p:txBody>
            <a:bodyPr wrap="square" lIns="45719" tIns="45719" rIns="45719" bIns="45719" numCol="1" anchor="ctr">
              <a:noAutofit/>
            </a:bodyPr>
            <a:lstStyle/>
            <a:p>
              <a:endParaRPr/>
            </a:p>
          </p:txBody>
        </p:sp>
        <p:sp>
          <p:nvSpPr>
            <p:cNvPr id="1401" name="文本"/>
            <p:cNvSpPr txBox="1"/>
            <p:nvPr/>
          </p:nvSpPr>
          <p:spPr>
            <a:xfrm>
              <a:off x="0" y="12700"/>
              <a:ext cx="3384376"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extLst>
      <p:ext uri="{BB962C8B-B14F-4D97-AF65-F5344CB8AC3E}">
        <p14:creationId xmlns:p14="http://schemas.microsoft.com/office/powerpoint/2010/main" val="241055062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operator</a:t>
            </a:r>
            <a:endParaRPr lang="zh-CN" altLang="en-US" sz="3600" dirty="0">
              <a:solidFill>
                <a:schemeClr val="accent1"/>
              </a:solidFill>
              <a:ea typeface="楷体" pitchFamily="49" charset="-122"/>
            </a:endParaRPr>
          </a:p>
        </p:txBody>
      </p:sp>
      <p:sp>
        <p:nvSpPr>
          <p:cNvPr id="13316" name="Rectangle 2"/>
          <p:cNvSpPr>
            <a:spLocks noGrp="1" noChangeArrowheads="1"/>
          </p:cNvSpPr>
          <p:nvPr>
            <p:ph type="body" sz="half" idx="1"/>
          </p:nvPr>
        </p:nvSpPr>
        <p:spPr>
          <a:xfrm>
            <a:off x="471488" y="1571625"/>
            <a:ext cx="7847012" cy="1216025"/>
          </a:xfrm>
        </p:spPr>
        <p:txBody>
          <a:bodyPr>
            <a:normAutofit/>
          </a:bodyPr>
          <a:lstStyle/>
          <a:p>
            <a:pPr eaLnBrk="1" hangingPunct="1">
              <a:buFontTx/>
              <a:buNone/>
            </a:pPr>
            <a:r>
              <a:rPr lang="en-US" altLang="zh-CN" dirty="0">
                <a:solidFill>
                  <a:srgbClr val="3366CC"/>
                </a:solidFill>
                <a:latin typeface="+mj-lt"/>
                <a:ea typeface="华文楷体" pitchFamily="2" charset="-122"/>
              </a:rPr>
              <a:t>Mask of </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grpSp>
        <p:nvGrpSpPr>
          <p:cNvPr id="13317" name="Group 11"/>
          <p:cNvGrpSpPr>
            <a:grpSpLocks/>
          </p:cNvGrpSpPr>
          <p:nvPr/>
        </p:nvGrpSpPr>
        <p:grpSpPr bwMode="auto">
          <a:xfrm>
            <a:off x="3340100" y="2898775"/>
            <a:ext cx="2652713" cy="2574925"/>
            <a:chOff x="2340" y="1904"/>
            <a:chExt cx="2235" cy="1951"/>
          </a:xfrm>
        </p:grpSpPr>
        <p:grpSp>
          <p:nvGrpSpPr>
            <p:cNvPr id="13319" name="Group 12"/>
            <p:cNvGrpSpPr>
              <a:grpSpLocks/>
            </p:cNvGrpSpPr>
            <p:nvPr/>
          </p:nvGrpSpPr>
          <p:grpSpPr bwMode="auto">
            <a:xfrm>
              <a:off x="2490" y="1904"/>
              <a:ext cx="1919" cy="1921"/>
              <a:chOff x="2490" y="1904"/>
              <a:chExt cx="1919" cy="1921"/>
            </a:xfrm>
          </p:grpSpPr>
          <p:grpSp>
            <p:nvGrpSpPr>
              <p:cNvPr id="13329" name="Group 13"/>
              <p:cNvGrpSpPr>
                <a:grpSpLocks/>
              </p:cNvGrpSpPr>
              <p:nvPr/>
            </p:nvGrpSpPr>
            <p:grpSpPr bwMode="auto">
              <a:xfrm>
                <a:off x="2490" y="1904"/>
                <a:ext cx="1919" cy="1921"/>
                <a:chOff x="2490" y="1904"/>
                <a:chExt cx="1919" cy="1921"/>
              </a:xfrm>
            </p:grpSpPr>
            <p:sp>
              <p:nvSpPr>
                <p:cNvPr id="13332" name="Rectangle 14"/>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3333" name="Line 15"/>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3334" name="Line 16"/>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3330" name="Line 17"/>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3331" name="Line 18"/>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3320" name="Text Box 19"/>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13321" name="Text Box 20"/>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2" name="Text Box 21"/>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13323" name="Text Box 22"/>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4" name="Text Box 23"/>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-4</a:t>
              </a:r>
            </a:p>
          </p:txBody>
        </p:sp>
        <p:sp>
          <p:nvSpPr>
            <p:cNvPr id="13325" name="Text Box 24"/>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6" name="Text Box 25"/>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13327" name="Text Box 26"/>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8" name="Text Box 27"/>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grpSp>
      <p:sp>
        <p:nvSpPr>
          <p:cNvPr id="13318" name="Rectangle 28"/>
          <p:cNvSpPr>
            <a:spLocks noChangeArrowheads="1"/>
          </p:cNvSpPr>
          <p:nvPr/>
        </p:nvSpPr>
        <p:spPr bwMode="auto">
          <a:xfrm>
            <a:off x="1611313" y="5501988"/>
            <a:ext cx="39100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3200" dirty="0">
                <a:latin typeface="+mj-lt"/>
                <a:ea typeface="楷体" pitchFamily="49" charset="-122"/>
              </a:rPr>
              <a:t>It is rotation invariant.</a:t>
            </a:r>
            <a:endParaRPr lang="zh-CN" altLang="en-US" sz="3200" dirty="0">
              <a:latin typeface="+mj-lt"/>
              <a:ea typeface="楷体" pitchFamily="49" charset="-122"/>
            </a:endParaRPr>
          </a:p>
        </p:txBody>
      </p:sp>
      <p:graphicFrame>
        <p:nvGraphicFramePr>
          <p:cNvPr id="13314" name="Object 29"/>
          <p:cNvGraphicFramePr>
            <a:graphicFrameLocks noGrp="1" noChangeAspect="1"/>
          </p:cNvGraphicFramePr>
          <p:nvPr>
            <p:ph sz="half" idx="2"/>
          </p:nvPr>
        </p:nvGraphicFramePr>
        <p:xfrm>
          <a:off x="253145" y="2142059"/>
          <a:ext cx="8687605" cy="566861"/>
        </p:xfrm>
        <a:graphic>
          <a:graphicData uri="http://schemas.openxmlformats.org/presentationml/2006/ole">
            <mc:AlternateContent xmlns:mc="http://schemas.openxmlformats.org/markup-compatibility/2006">
              <mc:Choice xmlns:v="urn:schemas-microsoft-com:vml" Requires="v">
                <p:oleObj spid="_x0000_s39939" name="Equation" r:id="rId4" imgW="4279900" imgH="279400" progId="Equation.DSMT4">
                  <p:embed/>
                </p:oleObj>
              </mc:Choice>
              <mc:Fallback>
                <p:oleObj name="Equation" r:id="rId4" imgW="4279900" imgH="279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45" y="2142059"/>
                        <a:ext cx="8687605" cy="56686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773209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a:solidFill>
                  <a:srgbClr val="3366CC"/>
                </a:solidFill>
                <a:latin typeface="+mj-lt"/>
                <a:ea typeface="华文楷体" pitchFamily="2" charset="-122"/>
              </a:rPr>
              <a:t>Extending the mask</a:t>
            </a:r>
            <a:endParaRPr lang="zh-CN" altLang="en-US" dirty="0">
              <a:solidFill>
                <a:srgbClr val="3366CC"/>
              </a:solidFill>
              <a:latin typeface="+mj-lt"/>
              <a:ea typeface="华文楷体" pitchFamily="2" charset="-122"/>
            </a:endParaRPr>
          </a:p>
        </p:txBody>
      </p:sp>
      <p:sp>
        <p:nvSpPr>
          <p:cNvPr id="14341"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4342" name="Rectangle 22"/>
          <p:cNvSpPr>
            <a:spLocks noChangeArrowheads="1"/>
          </p:cNvSpPr>
          <p:nvPr/>
        </p:nvSpPr>
        <p:spPr bwMode="auto">
          <a:xfrm>
            <a:off x="869950" y="2175828"/>
            <a:ext cx="73453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800" dirty="0">
                <a:latin typeface="+mj-lt"/>
                <a:ea typeface="楷体" pitchFamily="49" charset="-122"/>
              </a:rPr>
              <a:t>The elements in the diagonal direction can also be taken into account</a:t>
            </a:r>
            <a:r>
              <a:rPr lang="zh-CN" altLang="en-US" sz="2800" dirty="0">
                <a:latin typeface="+mj-lt"/>
                <a:ea typeface="楷体" pitchFamily="49" charset="-122"/>
              </a:rPr>
              <a:t>：</a:t>
            </a:r>
          </a:p>
        </p:txBody>
      </p:sp>
      <p:graphicFrame>
        <p:nvGraphicFramePr>
          <p:cNvPr id="14338" name="Object 23"/>
          <p:cNvGraphicFramePr>
            <a:graphicFrameLocks noChangeAspect="1"/>
          </p:cNvGraphicFramePr>
          <p:nvPr/>
        </p:nvGraphicFramePr>
        <p:xfrm>
          <a:off x="1498600" y="3143101"/>
          <a:ext cx="5681663" cy="1870075"/>
        </p:xfrm>
        <a:graphic>
          <a:graphicData uri="http://schemas.openxmlformats.org/presentationml/2006/ole">
            <mc:AlternateContent xmlns:mc="http://schemas.openxmlformats.org/markup-compatibility/2006">
              <mc:Choice xmlns:v="urn:schemas-microsoft-com:vml" Requires="v">
                <p:oleObj spid="_x0000_s40964" name="Equation" r:id="rId4" imgW="3098800" imgH="1016000" progId="Equation.DSMT4">
                  <p:embed/>
                </p:oleObj>
              </mc:Choice>
              <mc:Fallback>
                <p:oleObj name="Equation" r:id="rId4" imgW="3098800" imgH="1016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8600" y="3143101"/>
                        <a:ext cx="5681663"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25"/>
          <p:cNvGraphicFramePr>
            <a:graphicFrameLocks noChangeAspect="1"/>
          </p:cNvGraphicFramePr>
          <p:nvPr/>
        </p:nvGraphicFramePr>
        <p:xfrm>
          <a:off x="1547664" y="5326534"/>
          <a:ext cx="4111625" cy="766762"/>
        </p:xfrm>
        <a:graphic>
          <a:graphicData uri="http://schemas.openxmlformats.org/presentationml/2006/ole">
            <mc:AlternateContent xmlns:mc="http://schemas.openxmlformats.org/markup-compatibility/2006">
              <mc:Choice xmlns:v="urn:schemas-microsoft-com:vml" Requires="v">
                <p:oleObj spid="_x0000_s40965" name="Equation" r:id="rId6" imgW="2400300" imgH="444500" progId="Equation.DSMT4">
                  <p:embed/>
                </p:oleObj>
              </mc:Choice>
              <mc:Fallback>
                <p:oleObj name="Equation" r:id="rId6" imgW="2400300" imgH="444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5326534"/>
                        <a:ext cx="4111625"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5" name="Rectangle 27"/>
          <p:cNvSpPr>
            <a:spLocks noChangeArrowheads="1"/>
          </p:cNvSpPr>
          <p:nvPr/>
        </p:nvSpPr>
        <p:spPr bwMode="auto">
          <a:xfrm>
            <a:off x="885801" y="4836150"/>
            <a:ext cx="6399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rPr>
              <a:t>Or</a:t>
            </a:r>
            <a:r>
              <a:rPr lang="zh-CN" altLang="en-US" sz="2800" dirty="0">
                <a:latin typeface="+mj-lt"/>
              </a:rPr>
              <a:t> </a:t>
            </a:r>
          </a:p>
        </p:txBody>
      </p:sp>
    </p:spTree>
    <p:extLst>
      <p:ext uri="{BB962C8B-B14F-4D97-AF65-F5344CB8AC3E}">
        <p14:creationId xmlns:p14="http://schemas.microsoft.com/office/powerpoint/2010/main" val="2104751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5364" name="Rectangle 2"/>
          <p:cNvSpPr>
            <a:spLocks noGrp="1" noChangeArrowheads="1"/>
          </p:cNvSpPr>
          <p:nvPr>
            <p:ph type="body" sz="half" idx="1"/>
          </p:nvPr>
        </p:nvSpPr>
        <p:spPr>
          <a:xfrm>
            <a:off x="471488" y="1571625"/>
            <a:ext cx="7847012" cy="1216025"/>
          </a:xfrm>
        </p:spPr>
        <p:txBody>
          <a:bodyPr>
            <a:normAutofit/>
          </a:bodyPr>
          <a:lstStyle/>
          <a:p>
            <a:pPr eaLnBrk="1" hangingPunct="1">
              <a:buFontTx/>
              <a:buNone/>
            </a:pPr>
            <a:r>
              <a:rPr lang="en-US" altLang="zh-CN" dirty="0">
                <a:solidFill>
                  <a:srgbClr val="3366CC"/>
                </a:solidFill>
                <a:latin typeface="+mj-lt"/>
                <a:ea typeface="华文楷体" pitchFamily="2" charset="-122"/>
              </a:rPr>
              <a:t>Extended mask</a:t>
            </a:r>
            <a:endParaRPr lang="zh-CN" altLang="en-US" dirty="0">
              <a:solidFill>
                <a:srgbClr val="3366CC"/>
              </a:solidFill>
              <a:latin typeface="+mj-lt"/>
              <a:ea typeface="华文楷体" pitchFamily="2" charset="-122"/>
            </a:endParaRPr>
          </a:p>
        </p:txBody>
      </p:sp>
      <p:sp>
        <p:nvSpPr>
          <p:cNvPr id="15366" name="Rectangle 8"/>
          <p:cNvSpPr>
            <a:spLocks noChangeArrowheads="1"/>
          </p:cNvSpPr>
          <p:nvPr/>
        </p:nvSpPr>
        <p:spPr bwMode="auto">
          <a:xfrm>
            <a:off x="0" y="30204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pSp>
        <p:nvGrpSpPr>
          <p:cNvPr id="15367" name="Group 11"/>
          <p:cNvGrpSpPr>
            <a:grpSpLocks/>
          </p:cNvGrpSpPr>
          <p:nvPr/>
        </p:nvGrpSpPr>
        <p:grpSpPr bwMode="auto">
          <a:xfrm>
            <a:off x="3313113" y="2708920"/>
            <a:ext cx="2203450" cy="2097087"/>
            <a:chOff x="2340" y="1904"/>
            <a:chExt cx="2235" cy="1951"/>
          </a:xfrm>
        </p:grpSpPr>
        <p:grpSp>
          <p:nvGrpSpPr>
            <p:cNvPr id="15369" name="Group 12"/>
            <p:cNvGrpSpPr>
              <a:grpSpLocks/>
            </p:cNvGrpSpPr>
            <p:nvPr/>
          </p:nvGrpSpPr>
          <p:grpSpPr bwMode="auto">
            <a:xfrm>
              <a:off x="2490" y="1904"/>
              <a:ext cx="1919" cy="1921"/>
              <a:chOff x="2490" y="1904"/>
              <a:chExt cx="1919" cy="1921"/>
            </a:xfrm>
          </p:grpSpPr>
          <p:grpSp>
            <p:nvGrpSpPr>
              <p:cNvPr id="15379" name="Group 13"/>
              <p:cNvGrpSpPr>
                <a:grpSpLocks/>
              </p:cNvGrpSpPr>
              <p:nvPr/>
            </p:nvGrpSpPr>
            <p:grpSpPr bwMode="auto">
              <a:xfrm>
                <a:off x="2490" y="1904"/>
                <a:ext cx="1919" cy="1921"/>
                <a:chOff x="2490" y="1904"/>
                <a:chExt cx="1919" cy="1921"/>
              </a:xfrm>
            </p:grpSpPr>
            <p:sp>
              <p:nvSpPr>
                <p:cNvPr id="15382" name="Rectangle 14"/>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5383" name="Line 15"/>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5384" name="Line 16"/>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5380" name="Line 17"/>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5381" name="Line 18"/>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5370" name="Text Box 19"/>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1" name="Text Box 20"/>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2" name="Text Box 21"/>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3" name="Text Box 22"/>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4" name="Text Box 23"/>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-8</a:t>
              </a:r>
            </a:p>
          </p:txBody>
        </p:sp>
        <p:sp>
          <p:nvSpPr>
            <p:cNvPr id="15375" name="Text Box 24"/>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6" name="Text Box 25"/>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7" name="Text Box 26"/>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8" name="Text Box 27"/>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grpSp>
      <p:sp>
        <p:nvSpPr>
          <p:cNvPr id="15368" name="Rectangle 28"/>
          <p:cNvSpPr>
            <a:spLocks noChangeArrowheads="1"/>
          </p:cNvSpPr>
          <p:nvPr/>
        </p:nvSpPr>
        <p:spPr bwMode="auto">
          <a:xfrm>
            <a:off x="1611313" y="5532765"/>
            <a:ext cx="61709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It’s also rotation invariant, i.e., isotropic.</a:t>
            </a:r>
            <a:r>
              <a:rPr lang="zh-CN" altLang="en-US" sz="2800" dirty="0">
                <a:latin typeface="+mj-lt"/>
                <a:ea typeface="楷体" pitchFamily="49" charset="-122"/>
              </a:rPr>
              <a:t> </a:t>
            </a:r>
          </a:p>
        </p:txBody>
      </p:sp>
      <p:graphicFrame>
        <p:nvGraphicFramePr>
          <p:cNvPr id="15362" name="Object 29"/>
          <p:cNvGraphicFramePr>
            <a:graphicFrameLocks noGrp="1" noChangeAspect="1"/>
          </p:cNvGraphicFramePr>
          <p:nvPr>
            <p:ph sz="half" idx="2"/>
          </p:nvPr>
        </p:nvGraphicFramePr>
        <p:xfrm>
          <a:off x="3544132" y="1196752"/>
          <a:ext cx="5444293" cy="1008112"/>
        </p:xfrm>
        <a:graphic>
          <a:graphicData uri="http://schemas.openxmlformats.org/presentationml/2006/ole">
            <mc:AlternateContent xmlns:mc="http://schemas.openxmlformats.org/markup-compatibility/2006">
              <mc:Choice xmlns:v="urn:schemas-microsoft-com:vml" Requires="v">
                <p:oleObj spid="_x0000_s41987" name="Equation" r:id="rId4" imgW="2400300" imgH="444500" progId="Equation.DSMT4">
                  <p:embed/>
                </p:oleObj>
              </mc:Choice>
              <mc:Fallback>
                <p:oleObj name="Equation" r:id="rId4" imgW="2400300" imgH="4445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132" y="1196752"/>
                        <a:ext cx="5444293" cy="10081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174424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sz="half" idx="1"/>
          </p:nvPr>
        </p:nvSpPr>
        <p:spPr>
          <a:xfrm>
            <a:off x="471488" y="1571625"/>
            <a:ext cx="7847012" cy="1216025"/>
          </a:xfrm>
        </p:spPr>
        <p:txBody>
          <a:bodyPr>
            <a:normAutofit/>
          </a:bodyPr>
          <a:lstStyle/>
          <a:p>
            <a:pPr eaLnBrk="1" hangingPunct="1">
              <a:buFontTx/>
              <a:buNone/>
            </a:pPr>
            <a:r>
              <a:rPr lang="en-US" altLang="zh-CN" dirty="0">
                <a:solidFill>
                  <a:srgbClr val="3366CC"/>
                </a:solidFill>
                <a:latin typeface="+mj-lt"/>
                <a:ea typeface="华文楷体" pitchFamily="2" charset="-122"/>
              </a:rPr>
              <a:t>Extended mask</a:t>
            </a:r>
            <a:endParaRPr lang="zh-CN" altLang="en-US" dirty="0">
              <a:solidFill>
                <a:srgbClr val="3366CC"/>
              </a:solidFill>
              <a:latin typeface="+mj-lt"/>
              <a:ea typeface="华文楷体" pitchFamily="2" charset="-122"/>
            </a:endParaRPr>
          </a:p>
        </p:txBody>
      </p:sp>
      <p:sp>
        <p:nvSpPr>
          <p:cNvPr id="44035"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4037" name="Rectangle 6"/>
          <p:cNvSpPr>
            <a:spLocks noChangeArrowheads="1"/>
          </p:cNvSpPr>
          <p:nvPr/>
        </p:nvSpPr>
        <p:spPr bwMode="auto">
          <a:xfrm>
            <a:off x="0" y="30204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pSp>
        <p:nvGrpSpPr>
          <p:cNvPr id="44038" name="Group 25"/>
          <p:cNvGrpSpPr>
            <a:grpSpLocks/>
          </p:cNvGrpSpPr>
          <p:nvPr/>
        </p:nvGrpSpPr>
        <p:grpSpPr bwMode="auto">
          <a:xfrm>
            <a:off x="4638675" y="2671763"/>
            <a:ext cx="2971800" cy="2560637"/>
            <a:chOff x="2340" y="1904"/>
            <a:chExt cx="2235" cy="1951"/>
          </a:xfrm>
        </p:grpSpPr>
        <p:grpSp>
          <p:nvGrpSpPr>
            <p:cNvPr id="44057" name="Group 26"/>
            <p:cNvGrpSpPr>
              <a:grpSpLocks/>
            </p:cNvGrpSpPr>
            <p:nvPr/>
          </p:nvGrpSpPr>
          <p:grpSpPr bwMode="auto">
            <a:xfrm>
              <a:off x="2490" y="1904"/>
              <a:ext cx="1919" cy="1921"/>
              <a:chOff x="2490" y="1904"/>
              <a:chExt cx="1919" cy="1921"/>
            </a:xfrm>
          </p:grpSpPr>
          <p:grpSp>
            <p:nvGrpSpPr>
              <p:cNvPr id="44067" name="Group 27"/>
              <p:cNvGrpSpPr>
                <a:grpSpLocks/>
              </p:cNvGrpSpPr>
              <p:nvPr/>
            </p:nvGrpSpPr>
            <p:grpSpPr bwMode="auto">
              <a:xfrm>
                <a:off x="2490" y="1904"/>
                <a:ext cx="1919" cy="1921"/>
                <a:chOff x="2490" y="1904"/>
                <a:chExt cx="1919" cy="1921"/>
              </a:xfrm>
            </p:grpSpPr>
            <p:sp>
              <p:nvSpPr>
                <p:cNvPr id="44070" name="Rectangle 28"/>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4071" name="Line 29"/>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72" name="Line 30"/>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68" name="Line 31"/>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69" name="Line 32"/>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58" name="Text Box 33"/>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59" name="Text Box 34"/>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0" name="Text Box 35"/>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1" name="Text Box 36"/>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2" name="Text Box 37"/>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8</a:t>
              </a:r>
            </a:p>
          </p:txBody>
        </p:sp>
        <p:sp>
          <p:nvSpPr>
            <p:cNvPr id="44063" name="Text Box 38"/>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4" name="Text Box 39"/>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5" name="Text Box 40"/>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6" name="Text Box 41"/>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grpSp>
      <p:grpSp>
        <p:nvGrpSpPr>
          <p:cNvPr id="44039" name="Group 42"/>
          <p:cNvGrpSpPr>
            <a:grpSpLocks/>
          </p:cNvGrpSpPr>
          <p:nvPr/>
        </p:nvGrpSpPr>
        <p:grpSpPr bwMode="auto">
          <a:xfrm>
            <a:off x="1358900" y="2671763"/>
            <a:ext cx="2971800" cy="2560637"/>
            <a:chOff x="2340" y="1904"/>
            <a:chExt cx="2235" cy="1951"/>
          </a:xfrm>
        </p:grpSpPr>
        <p:grpSp>
          <p:nvGrpSpPr>
            <p:cNvPr id="44041" name="Group 43"/>
            <p:cNvGrpSpPr>
              <a:grpSpLocks/>
            </p:cNvGrpSpPr>
            <p:nvPr/>
          </p:nvGrpSpPr>
          <p:grpSpPr bwMode="auto">
            <a:xfrm>
              <a:off x="2490" y="1904"/>
              <a:ext cx="1919" cy="1921"/>
              <a:chOff x="2490" y="1904"/>
              <a:chExt cx="1919" cy="1921"/>
            </a:xfrm>
          </p:grpSpPr>
          <p:grpSp>
            <p:nvGrpSpPr>
              <p:cNvPr id="44051" name="Group 44"/>
              <p:cNvGrpSpPr>
                <a:grpSpLocks/>
              </p:cNvGrpSpPr>
              <p:nvPr/>
            </p:nvGrpSpPr>
            <p:grpSpPr bwMode="auto">
              <a:xfrm>
                <a:off x="2490" y="1904"/>
                <a:ext cx="1919" cy="1921"/>
                <a:chOff x="2490" y="1904"/>
                <a:chExt cx="1919" cy="1921"/>
              </a:xfrm>
            </p:grpSpPr>
            <p:sp>
              <p:nvSpPr>
                <p:cNvPr id="44054" name="Rectangle 45"/>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4055" name="Line 46"/>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56" name="Line 47"/>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52" name="Line 48"/>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53" name="Line 49"/>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42" name="Text Box 50"/>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44043" name="Text Box 51"/>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44" name="Text Box 52"/>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44045" name="Text Box 53"/>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46" name="Text Box 54"/>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4</a:t>
              </a:r>
            </a:p>
          </p:txBody>
        </p:sp>
        <p:sp>
          <p:nvSpPr>
            <p:cNvPr id="44047" name="Text Box 55"/>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48" name="Text Box 56"/>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44049" name="Text Box 57"/>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50" name="Text Box 58"/>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grpSp>
      <p:sp>
        <p:nvSpPr>
          <p:cNvPr id="44040" name="Rectangle 59"/>
          <p:cNvSpPr>
            <a:spLocks noChangeArrowheads="1"/>
          </p:cNvSpPr>
          <p:nvPr/>
        </p:nvSpPr>
        <p:spPr bwMode="auto">
          <a:xfrm>
            <a:off x="438150" y="5103466"/>
            <a:ext cx="8324850" cy="1384995"/>
          </a:xfrm>
          <a:prstGeom prst="rect">
            <a:avLst/>
          </a:prstGeom>
          <a:solidFill>
            <a:schemeClr val="accent1"/>
          </a:solidFill>
          <a:ln w="9525">
            <a:solidFill>
              <a:srgbClr val="FF3300"/>
            </a:solidFill>
            <a:miter lim="800000"/>
            <a:headEnd/>
            <a:tailEnd/>
          </a:ln>
        </p:spPr>
        <p:txBody>
          <a:bodyPr anchor="ctr">
            <a:spAutoFit/>
          </a:bodyPr>
          <a:lstStyle/>
          <a:p>
            <a:r>
              <a:rPr lang="en-US" altLang="zh-CN" sz="2800" dirty="0">
                <a:solidFill>
                  <a:srgbClr val="0000FF"/>
                </a:solidFill>
                <a:latin typeface="+mj-lt"/>
                <a:ea typeface="楷体" pitchFamily="49" charset="-122"/>
              </a:rPr>
              <a:t>When you fuse the </a:t>
            </a:r>
            <a:r>
              <a:rPr lang="en-US" altLang="zh-CN" sz="2800" dirty="0" err="1">
                <a:solidFill>
                  <a:srgbClr val="0000FF"/>
                </a:solidFill>
                <a:latin typeface="+mj-lt"/>
                <a:ea typeface="楷体" pitchFamily="49" charset="-122"/>
              </a:rPr>
              <a:t>Laplacian</a:t>
            </a:r>
            <a:r>
              <a:rPr lang="en-US" altLang="zh-CN" sz="2800" dirty="0">
                <a:solidFill>
                  <a:srgbClr val="0000FF"/>
                </a:solidFill>
                <a:latin typeface="+mj-lt"/>
                <a:ea typeface="楷体" pitchFamily="49" charset="-122"/>
              </a:rPr>
              <a:t> result and the original image together, you have to consider the symbol difference between them.</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2704338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body" sz="half" idx="1"/>
          </p:nvPr>
        </p:nvSpPr>
        <p:spPr>
          <a:xfrm>
            <a:off x="471488" y="1571625"/>
            <a:ext cx="7847012" cy="777255"/>
          </a:xfrm>
        </p:spPr>
        <p:txBody>
          <a:bodyPr>
            <a:normAutofit/>
          </a:bodyPr>
          <a:lstStyle/>
          <a:p>
            <a:pPr eaLnBrk="1" hangingPunct="1">
              <a:buFontTx/>
              <a:buNone/>
            </a:pPr>
            <a:r>
              <a:rPr lang="en-US" altLang="zh-CN" dirty="0">
                <a:solidFill>
                  <a:srgbClr val="3366CC"/>
                </a:solidFill>
                <a:latin typeface="+mj-lt"/>
                <a:ea typeface="华文楷体" pitchFamily="2" charset="-122"/>
              </a:rPr>
              <a:t>Application of </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sp>
        <p:nvSpPr>
          <p:cNvPr id="16388"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6389" name="Rectangle 4"/>
          <p:cNvSpPr>
            <a:spLocks noChangeArrowheads="1"/>
          </p:cNvSpPr>
          <p:nvPr/>
        </p:nvSpPr>
        <p:spPr bwMode="auto">
          <a:xfrm>
            <a:off x="827088" y="2708920"/>
            <a:ext cx="53431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cs typeface="Times New Roman" pitchFamily="18" charset="0"/>
              </a:rPr>
              <a:t>Image enhancement by </a:t>
            </a:r>
            <a:r>
              <a:rPr lang="en-US" altLang="zh-CN" sz="2800" dirty="0" err="1">
                <a:latin typeface="+mj-lt"/>
                <a:ea typeface="楷体" pitchFamily="49" charset="-122"/>
                <a:cs typeface="Times New Roman" pitchFamily="18" charset="0"/>
              </a:rPr>
              <a:t>Laplaician</a:t>
            </a:r>
            <a:r>
              <a:rPr lang="en-US" altLang="zh-CN" sz="2800" dirty="0">
                <a:latin typeface="+mj-lt"/>
                <a:ea typeface="楷体" pitchFamily="49" charset="-122"/>
                <a:cs typeface="Times New Roman" pitchFamily="18" charset="0"/>
              </a:rPr>
              <a:t>:</a:t>
            </a:r>
            <a:endParaRPr lang="zh-CN" altLang="en-US" sz="2800" dirty="0">
              <a:latin typeface="+mj-lt"/>
              <a:ea typeface="楷体" pitchFamily="49" charset="-122"/>
              <a:cs typeface="Times New Roman" pitchFamily="18" charset="0"/>
            </a:endParaRPr>
          </a:p>
        </p:txBody>
      </p:sp>
      <p:graphicFrame>
        <p:nvGraphicFramePr>
          <p:cNvPr id="16386" name="Object 5"/>
          <p:cNvGraphicFramePr>
            <a:graphicFrameLocks noChangeAspect="1"/>
          </p:cNvGraphicFramePr>
          <p:nvPr/>
        </p:nvGraphicFramePr>
        <p:xfrm>
          <a:off x="1325563" y="3414713"/>
          <a:ext cx="7083425" cy="895350"/>
        </p:xfrm>
        <a:graphic>
          <a:graphicData uri="http://schemas.openxmlformats.org/presentationml/2006/ole">
            <mc:AlternateContent xmlns:mc="http://schemas.openxmlformats.org/markup-compatibility/2006">
              <mc:Choice xmlns:v="urn:schemas-microsoft-com:vml" Requires="v">
                <p:oleObj spid="_x0000_s43011" name="Equation" r:id="rId4" imgW="4216400" imgH="533400" progId="Equation.DSMT4">
                  <p:embed/>
                </p:oleObj>
              </mc:Choice>
              <mc:Fallback>
                <p:oleObj name="Equation" r:id="rId4" imgW="4216400" imgH="533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563" y="3414713"/>
                        <a:ext cx="708342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0" name="Rectangle 6"/>
          <p:cNvSpPr>
            <a:spLocks noChangeArrowheads="1"/>
          </p:cNvSpPr>
          <p:nvPr/>
        </p:nvSpPr>
        <p:spPr bwMode="auto">
          <a:xfrm>
            <a:off x="874713" y="5108991"/>
            <a:ext cx="79168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dirty="0">
                <a:latin typeface="+mj-lt"/>
                <a:ea typeface="楷体" pitchFamily="49" charset="-122"/>
              </a:rPr>
              <a:t>Fuse the original image and the </a:t>
            </a:r>
            <a:r>
              <a:rPr lang="en-US" altLang="zh-CN" sz="2400" dirty="0" err="1">
                <a:latin typeface="+mj-lt"/>
                <a:ea typeface="楷体" pitchFamily="49" charset="-122"/>
              </a:rPr>
              <a:t>Laplacian</a:t>
            </a:r>
            <a:r>
              <a:rPr lang="en-US" altLang="zh-CN" sz="2400" dirty="0">
                <a:latin typeface="+mj-lt"/>
                <a:ea typeface="楷体" pitchFamily="49" charset="-122"/>
              </a:rPr>
              <a:t> result can preserve the sharpening effect and restore the original visual information.</a:t>
            </a:r>
            <a:endParaRPr lang="zh-CN" altLang="en-US" sz="2400" dirty="0">
              <a:latin typeface="+mj-lt"/>
              <a:ea typeface="楷体" pitchFamily="49" charset="-122"/>
            </a:endParaRPr>
          </a:p>
        </p:txBody>
      </p:sp>
      <p:sp>
        <p:nvSpPr>
          <p:cNvPr id="2" name="TextBox 1"/>
          <p:cNvSpPr txBox="1"/>
          <p:nvPr/>
        </p:nvSpPr>
        <p:spPr>
          <a:xfrm>
            <a:off x="4860032" y="3297178"/>
            <a:ext cx="3931543" cy="707886"/>
          </a:xfrm>
          <a:prstGeom prst="rect">
            <a:avLst/>
          </a:prstGeom>
          <a:solidFill>
            <a:srgbClr val="FFFFFF"/>
          </a:solidFill>
        </p:spPr>
        <p:txBody>
          <a:bodyPr wrap="square" rtlCol="0">
            <a:spAutoFit/>
          </a:bodyPr>
          <a:lstStyle/>
          <a:p>
            <a:r>
              <a:rPr lang="en-US" altLang="zh-CN" sz="2000" dirty="0"/>
              <a:t>If the center element of the mask is negative</a:t>
            </a:r>
            <a:endParaRPr lang="zh-CN" altLang="en-US" sz="2000" dirty="0"/>
          </a:p>
        </p:txBody>
      </p:sp>
      <p:sp>
        <p:nvSpPr>
          <p:cNvPr id="8" name="TextBox 7"/>
          <p:cNvSpPr txBox="1"/>
          <p:nvPr/>
        </p:nvSpPr>
        <p:spPr>
          <a:xfrm>
            <a:off x="4860032" y="3933056"/>
            <a:ext cx="3931543" cy="707886"/>
          </a:xfrm>
          <a:prstGeom prst="rect">
            <a:avLst/>
          </a:prstGeom>
          <a:solidFill>
            <a:srgbClr val="FFFFFF"/>
          </a:solidFill>
        </p:spPr>
        <p:txBody>
          <a:bodyPr wrap="square" rtlCol="0">
            <a:spAutoFit/>
          </a:bodyPr>
          <a:lstStyle/>
          <a:p>
            <a:r>
              <a:rPr lang="en-US" altLang="zh-CN" sz="2000" dirty="0"/>
              <a:t>If the center element of the mask is positive</a:t>
            </a:r>
            <a:endParaRPr lang="zh-CN" altLang="en-US" sz="2000" dirty="0"/>
          </a:p>
        </p:txBody>
      </p:sp>
    </p:spTree>
    <p:extLst>
      <p:ext uri="{BB962C8B-B14F-4D97-AF65-F5344CB8AC3E}">
        <p14:creationId xmlns:p14="http://schemas.microsoft.com/office/powerpoint/2010/main" val="3307409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sz="half" idx="1"/>
          </p:nvPr>
        </p:nvSpPr>
        <p:spPr>
          <a:xfrm>
            <a:off x="471488" y="1571625"/>
            <a:ext cx="7847012" cy="633239"/>
          </a:xfrm>
        </p:spPr>
        <p:txBody>
          <a:bodyPr>
            <a:normAutofit/>
          </a:bodyPr>
          <a:lstStyle/>
          <a:p>
            <a:pPr eaLnBrk="1" hangingPunct="1">
              <a:buFontTx/>
              <a:buNone/>
            </a:pPr>
            <a:r>
              <a:rPr lang="en-US" altLang="zh-CN" sz="2400" dirty="0" err="1">
                <a:solidFill>
                  <a:srgbClr val="3366CC"/>
                </a:solidFill>
                <a:latin typeface="+mj-lt"/>
                <a:ea typeface="华文楷体" pitchFamily="2" charset="-122"/>
              </a:rPr>
              <a:t>Laplacian</a:t>
            </a:r>
            <a:r>
              <a:rPr lang="en-US" altLang="zh-CN" sz="2400" dirty="0">
                <a:solidFill>
                  <a:srgbClr val="3366CC"/>
                </a:solidFill>
                <a:latin typeface="+mj-lt"/>
                <a:ea typeface="华文楷体" pitchFamily="2" charset="-122"/>
              </a:rPr>
              <a:t> Example</a:t>
            </a:r>
            <a:endParaRPr lang="zh-CN" altLang="en-US" sz="2400" dirty="0">
              <a:solidFill>
                <a:srgbClr val="3366CC"/>
              </a:solidFill>
              <a:latin typeface="+mj-lt"/>
              <a:ea typeface="华文楷体" pitchFamily="2" charset="-122"/>
            </a:endParaRPr>
          </a:p>
        </p:txBody>
      </p:sp>
      <p:sp>
        <p:nvSpPr>
          <p:cNvPr id="45059"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pic>
        <p:nvPicPr>
          <p:cNvPr id="450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87663"/>
            <a:ext cx="19716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863" y="2905125"/>
            <a:ext cx="19431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673" y="2909888"/>
            <a:ext cx="193357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821" y="2914650"/>
            <a:ext cx="197167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 Box 12"/>
          <p:cNvSpPr txBox="1">
            <a:spLocks noChangeArrowheads="1"/>
          </p:cNvSpPr>
          <p:nvPr/>
        </p:nvSpPr>
        <p:spPr bwMode="auto">
          <a:xfrm>
            <a:off x="35496" y="5289550"/>
            <a:ext cx="900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sz="1800" dirty="0">
                <a:latin typeface="+mj-lt"/>
                <a:ea typeface="楷体" pitchFamily="49" charset="-122"/>
              </a:rPr>
              <a:t>(a)Original image</a:t>
            </a:r>
            <a:r>
              <a:rPr lang="zh-CN" altLang="en-US" sz="1800" dirty="0">
                <a:latin typeface="+mj-lt"/>
                <a:ea typeface="楷体" pitchFamily="49" charset="-122"/>
              </a:rPr>
              <a:t>           </a:t>
            </a:r>
            <a:r>
              <a:rPr lang="en-US" altLang="zh-CN" sz="1800" dirty="0">
                <a:latin typeface="+mj-lt"/>
                <a:ea typeface="楷体" pitchFamily="49" charset="-122"/>
              </a:rPr>
              <a:t>(b)</a:t>
            </a:r>
            <a:r>
              <a:rPr lang="en-US" altLang="zh-CN" sz="1800" dirty="0" err="1">
                <a:latin typeface="+mj-lt"/>
                <a:ea typeface="楷体" pitchFamily="49" charset="-122"/>
              </a:rPr>
              <a:t>Laplacian</a:t>
            </a:r>
            <a:r>
              <a:rPr lang="en-US" altLang="zh-CN" sz="1800" dirty="0">
                <a:latin typeface="+mj-lt"/>
                <a:ea typeface="楷体" pitchFamily="49" charset="-122"/>
              </a:rPr>
              <a:t> result</a:t>
            </a:r>
            <a:r>
              <a:rPr lang="zh-CN" altLang="en-US" sz="1800" dirty="0">
                <a:latin typeface="+mj-lt"/>
                <a:ea typeface="楷体" pitchFamily="49" charset="-122"/>
              </a:rPr>
              <a:t>       </a:t>
            </a:r>
            <a:r>
              <a:rPr lang="en-US" altLang="zh-CN" sz="1800" dirty="0">
                <a:latin typeface="+mj-lt"/>
                <a:ea typeface="楷体" pitchFamily="49" charset="-122"/>
              </a:rPr>
              <a:t>( c)Rearranged </a:t>
            </a:r>
            <a:r>
              <a:rPr lang="en-US" altLang="zh-CN" sz="1800" dirty="0" err="1">
                <a:latin typeface="+mj-lt"/>
                <a:ea typeface="楷体" pitchFamily="49" charset="-122"/>
              </a:rPr>
              <a:t>Laplacian</a:t>
            </a:r>
            <a:r>
              <a:rPr lang="en-US" altLang="zh-CN" sz="1800" dirty="0">
                <a:latin typeface="+mj-lt"/>
                <a:ea typeface="楷体" pitchFamily="49" charset="-122"/>
              </a:rPr>
              <a:t> result</a:t>
            </a:r>
            <a:r>
              <a:rPr lang="zh-CN" altLang="en-US" sz="1800" dirty="0">
                <a:latin typeface="+mj-lt"/>
                <a:ea typeface="楷体" pitchFamily="49" charset="-122"/>
              </a:rPr>
              <a:t>    </a:t>
            </a:r>
            <a:r>
              <a:rPr lang="en-US" altLang="zh-CN" sz="1800" dirty="0">
                <a:latin typeface="+mj-lt"/>
                <a:ea typeface="楷体" pitchFamily="49" charset="-122"/>
              </a:rPr>
              <a:t>(d) After fusion</a:t>
            </a:r>
            <a:endParaRPr lang="zh-CN" altLang="en-US" sz="1800" dirty="0">
              <a:latin typeface="+mj-lt"/>
              <a:ea typeface="楷体" pitchFamily="49" charset="-122"/>
            </a:endParaRPr>
          </a:p>
        </p:txBody>
      </p:sp>
    </p:spTree>
    <p:extLst>
      <p:ext uri="{BB962C8B-B14F-4D97-AF65-F5344CB8AC3E}">
        <p14:creationId xmlns:p14="http://schemas.microsoft.com/office/powerpoint/2010/main" val="31917939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err="1">
                <a:solidFill>
                  <a:srgbClr val="3366CC"/>
                </a:solidFill>
                <a:latin typeface="+mj-lt"/>
                <a:ea typeface="楷体" pitchFamily="49" charset="-122"/>
              </a:rPr>
              <a:t>Laplacian</a:t>
            </a:r>
            <a:r>
              <a:rPr lang="en-US" altLang="zh-CN" dirty="0">
                <a:solidFill>
                  <a:srgbClr val="3366CC"/>
                </a:solidFill>
                <a:latin typeface="+mj-lt"/>
                <a:ea typeface="楷体" pitchFamily="49" charset="-122"/>
              </a:rPr>
              <a:t>: example</a:t>
            </a:r>
            <a:endParaRPr lang="zh-CN" altLang="en-US" dirty="0">
              <a:solidFill>
                <a:srgbClr val="3366CC"/>
              </a:solidFill>
              <a:latin typeface="+mj-lt"/>
              <a:ea typeface="楷体" pitchFamily="49" charset="-122"/>
            </a:endParaRPr>
          </a:p>
        </p:txBody>
      </p:sp>
      <p:sp>
        <p:nvSpPr>
          <p:cNvPr id="46083" name="Rectangle 3"/>
          <p:cNvSpPr>
            <a:spLocks noGrp="1" noChangeArrowheads="1"/>
          </p:cNvSpPr>
          <p:nvPr>
            <p:ph type="title"/>
          </p:nvPr>
        </p:nvSpPr>
        <p:spPr>
          <a:xfrm>
            <a:off x="457200" y="332656"/>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2492896"/>
            <a:ext cx="2944812"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8"/>
          <p:cNvSpPr txBox="1">
            <a:spLocks noChangeArrowheads="1"/>
          </p:cNvSpPr>
          <p:nvPr/>
        </p:nvSpPr>
        <p:spPr bwMode="auto">
          <a:xfrm>
            <a:off x="1184275" y="5929833"/>
            <a:ext cx="2445670"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(a) Original image</a:t>
            </a:r>
            <a:endParaRPr lang="zh-CN" altLang="en-US" dirty="0">
              <a:latin typeface="+mj-lt"/>
              <a:ea typeface="楷体" pitchFamily="49" charset="-122"/>
            </a:endParaRPr>
          </a:p>
        </p:txBody>
      </p:sp>
      <p:pic>
        <p:nvPicPr>
          <p:cNvPr id="4608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2496071"/>
            <a:ext cx="2951163"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Text Box 10"/>
          <p:cNvSpPr txBox="1">
            <a:spLocks noChangeArrowheads="1"/>
          </p:cNvSpPr>
          <p:nvPr/>
        </p:nvSpPr>
        <p:spPr bwMode="auto">
          <a:xfrm>
            <a:off x="6015038" y="5977458"/>
            <a:ext cx="2587953"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(b) </a:t>
            </a:r>
            <a:r>
              <a:rPr lang="en-US" altLang="zh-CN" dirty="0" err="1">
                <a:latin typeface="+mj-lt"/>
                <a:ea typeface="楷体" pitchFamily="49" charset="-122"/>
              </a:rPr>
              <a:t>Laplacian</a:t>
            </a:r>
            <a:r>
              <a:rPr lang="en-US" altLang="zh-CN" dirty="0">
                <a:latin typeface="+mj-lt"/>
                <a:ea typeface="楷体" pitchFamily="49" charset="-122"/>
              </a:rPr>
              <a:t> result</a:t>
            </a:r>
            <a:endParaRPr lang="zh-CN" altLang="en-US" dirty="0">
              <a:latin typeface="+mj-lt"/>
              <a:ea typeface="楷体" pitchFamily="49" charset="-122"/>
            </a:endParaRPr>
          </a:p>
        </p:txBody>
      </p:sp>
      <p:sp>
        <p:nvSpPr>
          <p:cNvPr id="46088" name="AutoShape 11"/>
          <p:cNvSpPr>
            <a:spLocks noChangeArrowheads="1"/>
          </p:cNvSpPr>
          <p:nvPr/>
        </p:nvSpPr>
        <p:spPr bwMode="auto">
          <a:xfrm>
            <a:off x="3817938" y="4656658"/>
            <a:ext cx="1798637" cy="158750"/>
          </a:xfrm>
          <a:prstGeom prst="rightArrow">
            <a:avLst>
              <a:gd name="adj1" fmla="val 50000"/>
              <a:gd name="adj2" fmla="val 283250"/>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grpSp>
        <p:nvGrpSpPr>
          <p:cNvPr id="46089" name="Group 13"/>
          <p:cNvGrpSpPr>
            <a:grpSpLocks/>
          </p:cNvGrpSpPr>
          <p:nvPr/>
        </p:nvGrpSpPr>
        <p:grpSpPr bwMode="auto">
          <a:xfrm>
            <a:off x="3914775" y="2969146"/>
            <a:ext cx="1419225" cy="1239837"/>
            <a:chOff x="2340" y="1904"/>
            <a:chExt cx="2235" cy="1951"/>
          </a:xfrm>
        </p:grpSpPr>
        <p:grpSp>
          <p:nvGrpSpPr>
            <p:cNvPr id="46090" name="Group 14"/>
            <p:cNvGrpSpPr>
              <a:grpSpLocks/>
            </p:cNvGrpSpPr>
            <p:nvPr/>
          </p:nvGrpSpPr>
          <p:grpSpPr bwMode="auto">
            <a:xfrm>
              <a:off x="2490" y="1904"/>
              <a:ext cx="1919" cy="1921"/>
              <a:chOff x="2490" y="1904"/>
              <a:chExt cx="1919" cy="1921"/>
            </a:xfrm>
          </p:grpSpPr>
          <p:grpSp>
            <p:nvGrpSpPr>
              <p:cNvPr id="46100" name="Group 15"/>
              <p:cNvGrpSpPr>
                <a:grpSpLocks/>
              </p:cNvGrpSpPr>
              <p:nvPr/>
            </p:nvGrpSpPr>
            <p:grpSpPr bwMode="auto">
              <a:xfrm>
                <a:off x="2490" y="1904"/>
                <a:ext cx="1919" cy="1921"/>
                <a:chOff x="2490" y="1904"/>
                <a:chExt cx="1919" cy="1921"/>
              </a:xfrm>
            </p:grpSpPr>
            <p:sp>
              <p:nvSpPr>
                <p:cNvPr id="46103" name="Rectangle 16"/>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6104" name="Line 17"/>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6105" name="Line 18"/>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6101" name="Line 19"/>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6102" name="Line 20"/>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6091" name="Text Box 21"/>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2" name="Text Box 22"/>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3" name="Text Box 23"/>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4" name="Text Box 24"/>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5" name="Text Box 25"/>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-8</a:t>
              </a:r>
            </a:p>
          </p:txBody>
        </p:sp>
        <p:sp>
          <p:nvSpPr>
            <p:cNvPr id="46096" name="Text Box 26"/>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7" name="Text Box 27"/>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8" name="Text Box 28"/>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9" name="Text Box 29"/>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grpSp>
    </p:spTree>
    <p:extLst>
      <p:ext uri="{BB962C8B-B14F-4D97-AF65-F5344CB8AC3E}">
        <p14:creationId xmlns:p14="http://schemas.microsoft.com/office/powerpoint/2010/main" val="38661819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2890838"/>
            <a:ext cx="2951163"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example</a:t>
            </a:r>
            <a:endParaRPr lang="zh-CN" altLang="en-US" dirty="0">
              <a:solidFill>
                <a:srgbClr val="3366CC"/>
              </a:solidFill>
              <a:latin typeface="+mj-lt"/>
              <a:ea typeface="华文楷体" pitchFamily="2" charset="-122"/>
            </a:endParaRPr>
          </a:p>
        </p:txBody>
      </p:sp>
      <p:sp>
        <p:nvSpPr>
          <p:cNvPr id="47108"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7109" name="Text Box 7"/>
          <p:cNvSpPr txBox="1">
            <a:spLocks noChangeArrowheads="1"/>
          </p:cNvSpPr>
          <p:nvPr/>
        </p:nvSpPr>
        <p:spPr bwMode="auto">
          <a:xfrm>
            <a:off x="611560" y="6343650"/>
            <a:ext cx="2587953"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(b) </a:t>
            </a:r>
            <a:r>
              <a:rPr lang="en-US" altLang="zh-CN" dirty="0" err="1">
                <a:latin typeface="+mj-lt"/>
                <a:ea typeface="楷体" pitchFamily="49" charset="-122"/>
              </a:rPr>
              <a:t>Laplacian</a:t>
            </a:r>
            <a:r>
              <a:rPr lang="en-US" altLang="zh-CN" dirty="0">
                <a:latin typeface="+mj-lt"/>
                <a:ea typeface="楷体" pitchFamily="49" charset="-122"/>
              </a:rPr>
              <a:t> result</a:t>
            </a:r>
            <a:endParaRPr lang="zh-CN" altLang="en-US" dirty="0">
              <a:latin typeface="+mj-lt"/>
              <a:ea typeface="楷体" pitchFamily="49" charset="-122"/>
            </a:endParaRPr>
          </a:p>
        </p:txBody>
      </p:sp>
      <p:sp>
        <p:nvSpPr>
          <p:cNvPr id="47110" name="AutoShape 8"/>
          <p:cNvSpPr>
            <a:spLocks noChangeArrowheads="1"/>
          </p:cNvSpPr>
          <p:nvPr/>
        </p:nvSpPr>
        <p:spPr bwMode="auto">
          <a:xfrm>
            <a:off x="3817938" y="5051425"/>
            <a:ext cx="1798637" cy="158750"/>
          </a:xfrm>
          <a:prstGeom prst="rightArrow">
            <a:avLst>
              <a:gd name="adj1" fmla="val 50000"/>
              <a:gd name="adj2" fmla="val 283250"/>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pic>
        <p:nvPicPr>
          <p:cNvPr id="47111"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025" y="2909888"/>
            <a:ext cx="2906713"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Text Box 27"/>
          <p:cNvSpPr txBox="1">
            <a:spLocks noChangeArrowheads="1"/>
          </p:cNvSpPr>
          <p:nvPr/>
        </p:nvSpPr>
        <p:spPr bwMode="auto">
          <a:xfrm>
            <a:off x="5157788" y="6372225"/>
            <a:ext cx="4099969"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(c) Rearranged </a:t>
            </a:r>
            <a:r>
              <a:rPr lang="en-US" altLang="zh-CN" dirty="0" err="1">
                <a:latin typeface="+mj-lt"/>
                <a:ea typeface="楷体" pitchFamily="49" charset="-122"/>
              </a:rPr>
              <a:t>Laplacian</a:t>
            </a:r>
            <a:r>
              <a:rPr lang="en-US" altLang="zh-CN" dirty="0">
                <a:latin typeface="+mj-lt"/>
                <a:ea typeface="楷体" pitchFamily="49" charset="-122"/>
              </a:rPr>
              <a:t> result</a:t>
            </a:r>
            <a:endParaRPr lang="zh-CN" altLang="en-US" dirty="0">
              <a:latin typeface="+mj-lt"/>
              <a:ea typeface="楷体" pitchFamily="49" charset="-122"/>
            </a:endParaRPr>
          </a:p>
        </p:txBody>
      </p:sp>
      <p:sp>
        <p:nvSpPr>
          <p:cNvPr id="47113" name="Text Box 28"/>
          <p:cNvSpPr txBox="1">
            <a:spLocks noChangeArrowheads="1"/>
          </p:cNvSpPr>
          <p:nvPr/>
        </p:nvSpPr>
        <p:spPr bwMode="auto">
          <a:xfrm>
            <a:off x="3565525" y="3152775"/>
            <a:ext cx="23479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Rearrange the </a:t>
            </a:r>
            <a:r>
              <a:rPr lang="en-US" altLang="zh-CN" dirty="0" err="1">
                <a:latin typeface="+mj-lt"/>
                <a:ea typeface="楷体" pitchFamily="49" charset="-122"/>
              </a:rPr>
              <a:t>Laplacian</a:t>
            </a:r>
            <a:r>
              <a:rPr lang="en-US" altLang="zh-CN" dirty="0">
                <a:latin typeface="+mj-lt"/>
                <a:ea typeface="楷体" pitchFamily="49" charset="-122"/>
              </a:rPr>
              <a:t> result in terms of enhancing level</a:t>
            </a:r>
            <a:endParaRPr lang="zh-CN" altLang="en-US" dirty="0">
              <a:latin typeface="+mj-lt"/>
              <a:ea typeface="楷体" pitchFamily="49" charset="-122"/>
            </a:endParaRPr>
          </a:p>
        </p:txBody>
      </p:sp>
    </p:spTree>
    <p:extLst>
      <p:ext uri="{BB962C8B-B14F-4D97-AF65-F5344CB8AC3E}">
        <p14:creationId xmlns:p14="http://schemas.microsoft.com/office/powerpoint/2010/main" val="3069136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err="1">
                <a:solidFill>
                  <a:srgbClr val="3366CC"/>
                </a:solidFill>
                <a:latin typeface="+mj-lt"/>
                <a:ea typeface="楷体" pitchFamily="49" charset="-122"/>
              </a:rPr>
              <a:t>Laplacian</a:t>
            </a:r>
            <a:r>
              <a:rPr lang="en-US" altLang="zh-CN" dirty="0">
                <a:solidFill>
                  <a:srgbClr val="3366CC"/>
                </a:solidFill>
                <a:latin typeface="+mj-lt"/>
                <a:ea typeface="楷体" pitchFamily="49" charset="-122"/>
              </a:rPr>
              <a:t>-example</a:t>
            </a:r>
            <a:endParaRPr lang="zh-CN" altLang="en-US" dirty="0">
              <a:solidFill>
                <a:srgbClr val="3366CC"/>
              </a:solidFill>
              <a:latin typeface="+mj-lt"/>
              <a:ea typeface="楷体" pitchFamily="49" charset="-122"/>
            </a:endParaRPr>
          </a:p>
        </p:txBody>
      </p:sp>
      <p:sp>
        <p:nvSpPr>
          <p:cNvPr id="48131"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2887663"/>
            <a:ext cx="2944812"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5"/>
          <p:cNvSpPr txBox="1">
            <a:spLocks noChangeArrowheads="1"/>
          </p:cNvSpPr>
          <p:nvPr/>
        </p:nvSpPr>
        <p:spPr bwMode="auto">
          <a:xfrm>
            <a:off x="1184275" y="6343650"/>
            <a:ext cx="2445670"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(a) Original image</a:t>
            </a:r>
            <a:endParaRPr lang="zh-CN" altLang="en-US" dirty="0">
              <a:latin typeface="+mj-lt"/>
              <a:ea typeface="楷体" pitchFamily="49" charset="-122"/>
            </a:endParaRPr>
          </a:p>
        </p:txBody>
      </p:sp>
      <p:sp>
        <p:nvSpPr>
          <p:cNvPr id="48134" name="AutoShape 8"/>
          <p:cNvSpPr>
            <a:spLocks noChangeArrowheads="1"/>
          </p:cNvSpPr>
          <p:nvPr/>
        </p:nvSpPr>
        <p:spPr bwMode="auto">
          <a:xfrm>
            <a:off x="3817938" y="5051425"/>
            <a:ext cx="1798637" cy="158750"/>
          </a:xfrm>
          <a:prstGeom prst="rightArrow">
            <a:avLst>
              <a:gd name="adj1" fmla="val 50000"/>
              <a:gd name="adj2" fmla="val 283250"/>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pic>
        <p:nvPicPr>
          <p:cNvPr id="48135"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4288" y="2938463"/>
            <a:ext cx="1687512"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 Box 27"/>
          <p:cNvSpPr txBox="1">
            <a:spLocks noChangeArrowheads="1"/>
          </p:cNvSpPr>
          <p:nvPr/>
        </p:nvSpPr>
        <p:spPr bwMode="auto">
          <a:xfrm>
            <a:off x="4246563" y="517048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Fuse</a:t>
            </a:r>
            <a:endParaRPr lang="zh-CN" altLang="en-US" dirty="0">
              <a:latin typeface="+mj-lt"/>
              <a:ea typeface="楷体" pitchFamily="49" charset="-122"/>
            </a:endParaRPr>
          </a:p>
        </p:txBody>
      </p:sp>
      <p:pic>
        <p:nvPicPr>
          <p:cNvPr id="48137"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688" y="2959100"/>
            <a:ext cx="2951162"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Text Box 29"/>
          <p:cNvSpPr txBox="1">
            <a:spLocks noChangeArrowheads="1"/>
          </p:cNvSpPr>
          <p:nvPr/>
        </p:nvSpPr>
        <p:spPr bwMode="auto">
          <a:xfrm>
            <a:off x="6167438" y="6343650"/>
            <a:ext cx="2074286"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(d) After fusion</a:t>
            </a:r>
            <a:endParaRPr lang="zh-CN" altLang="en-US" dirty="0">
              <a:latin typeface="+mj-lt"/>
              <a:ea typeface="楷体" pitchFamily="49" charset="-122"/>
            </a:endParaRPr>
          </a:p>
        </p:txBody>
      </p:sp>
    </p:spTree>
    <p:extLst>
      <p:ext uri="{BB962C8B-B14F-4D97-AF65-F5344CB8AC3E}">
        <p14:creationId xmlns:p14="http://schemas.microsoft.com/office/powerpoint/2010/main" val="26176272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Bilateral filtering</a:t>
            </a:r>
            <a:endParaRPr lang="zh-CN" altLang="en-US" dirty="0"/>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938362"/>
            <a:ext cx="6912768" cy="230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15616" y="5445224"/>
            <a:ext cx="2016224" cy="369332"/>
          </a:xfrm>
          <a:prstGeom prst="rect">
            <a:avLst/>
          </a:prstGeom>
          <a:noFill/>
        </p:spPr>
        <p:txBody>
          <a:bodyPr wrap="square" rtlCol="0">
            <a:spAutoFit/>
          </a:bodyPr>
          <a:lstStyle/>
          <a:p>
            <a:pPr algn="ctr"/>
            <a:r>
              <a:rPr lang="en-US" altLang="zh-CN" dirty="0"/>
              <a:t>Input</a:t>
            </a:r>
            <a:endParaRPr lang="zh-CN" altLang="en-US" dirty="0"/>
          </a:p>
        </p:txBody>
      </p:sp>
      <p:sp>
        <p:nvSpPr>
          <p:cNvPr id="6" name="TextBox 5"/>
          <p:cNvSpPr txBox="1"/>
          <p:nvPr/>
        </p:nvSpPr>
        <p:spPr>
          <a:xfrm>
            <a:off x="3563888" y="5301208"/>
            <a:ext cx="2016224" cy="646331"/>
          </a:xfrm>
          <a:prstGeom prst="rect">
            <a:avLst/>
          </a:prstGeom>
          <a:noFill/>
        </p:spPr>
        <p:txBody>
          <a:bodyPr wrap="square" rtlCol="0">
            <a:spAutoFit/>
          </a:bodyPr>
          <a:lstStyle/>
          <a:p>
            <a:pPr algn="ctr"/>
            <a:r>
              <a:rPr lang="en-US" altLang="zh-CN" dirty="0"/>
              <a:t>Gaussian smoothing</a:t>
            </a:r>
            <a:endParaRPr lang="zh-CN" altLang="en-US" dirty="0"/>
          </a:p>
        </p:txBody>
      </p:sp>
      <p:sp>
        <p:nvSpPr>
          <p:cNvPr id="7" name="TextBox 6"/>
          <p:cNvSpPr txBox="1"/>
          <p:nvPr/>
        </p:nvSpPr>
        <p:spPr>
          <a:xfrm>
            <a:off x="5868144" y="5301208"/>
            <a:ext cx="2016224" cy="369332"/>
          </a:xfrm>
          <a:prstGeom prst="rect">
            <a:avLst/>
          </a:prstGeom>
          <a:noFill/>
        </p:spPr>
        <p:txBody>
          <a:bodyPr wrap="square" rtlCol="0">
            <a:spAutoFit/>
          </a:bodyPr>
          <a:lstStyle/>
          <a:p>
            <a:pPr algn="ctr"/>
            <a:r>
              <a:rPr lang="en-US" altLang="zh-CN" dirty="0"/>
              <a:t>Bilateral filtering</a:t>
            </a:r>
            <a:endParaRPr lang="zh-CN" altLang="en-US" dirty="0"/>
          </a:p>
        </p:txBody>
      </p:sp>
    </p:spTree>
    <p:extLst>
      <p:ext uri="{BB962C8B-B14F-4D97-AF65-F5344CB8AC3E}">
        <p14:creationId xmlns:p14="http://schemas.microsoft.com/office/powerpoint/2010/main" val="2521963927"/>
      </p:ext>
    </p:extLst>
  </p:cSld>
  <p:clrMapOvr>
    <a:masterClrMapping/>
  </p:clrMapOvr>
  <p:transition spd="med"/>
</p:sld>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638</TotalTime>
  <Words>4961</Words>
  <Application>Microsoft Office PowerPoint</Application>
  <PresentationFormat>全屏显示(4:3)</PresentationFormat>
  <Paragraphs>797</Paragraphs>
  <Slides>99</Slides>
  <Notes>70</Notes>
  <HiddenSlides>0</HiddenSlides>
  <MMClips>2</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17" baseType="lpstr">
      <vt:lpstr>仿宋</vt:lpstr>
      <vt:lpstr>华文仿宋</vt:lpstr>
      <vt:lpstr>华文楷体</vt:lpstr>
      <vt:lpstr>华文行楷</vt:lpstr>
      <vt:lpstr>楷体</vt:lpstr>
      <vt:lpstr>楷体_GB2312</vt:lpstr>
      <vt:lpstr>宋体</vt:lpstr>
      <vt:lpstr>Arial</vt:lpstr>
      <vt:lpstr>Calibri</vt:lpstr>
      <vt:lpstr>Cambria Math</vt:lpstr>
      <vt:lpstr>Corbel</vt:lpstr>
      <vt:lpstr>Helvetica</vt:lpstr>
      <vt:lpstr>Times New Roman</vt:lpstr>
      <vt:lpstr>Wingdings</vt:lpstr>
      <vt:lpstr>Wingdings 2</vt:lpstr>
      <vt:lpstr>模块</vt:lpstr>
      <vt:lpstr>Equation</vt:lpstr>
      <vt:lpstr>Bitmap Image</vt:lpstr>
      <vt:lpstr>Digital Image Processing 图像信息处理 </vt:lpstr>
      <vt:lpstr>Morph based on segment (two points)</vt:lpstr>
      <vt:lpstr>PowerPoint 演示文稿</vt:lpstr>
      <vt:lpstr>PowerPoint 演示文稿</vt:lpstr>
      <vt:lpstr>Example-morph based on feature points</vt:lpstr>
      <vt:lpstr>Example-morph based on grid</vt:lpstr>
      <vt:lpstr>Morph based on grid</vt:lpstr>
      <vt:lpstr>Application</vt:lpstr>
      <vt:lpstr>PowerPoint 演示文稿</vt:lpstr>
      <vt:lpstr>Possible Solution</vt:lpstr>
      <vt:lpstr>Our Solution</vt:lpstr>
      <vt:lpstr>Lambertian model</vt:lpstr>
      <vt:lpstr>Expression ratio image</vt:lpstr>
      <vt:lpstr>Surface deformation mapping</vt:lpstr>
      <vt:lpstr>Expression mapping</vt:lpstr>
      <vt:lpstr>Algorithm</vt:lpstr>
      <vt:lpstr>Image alignment</vt:lpstr>
      <vt:lpstr>PowerPoint 演示文稿</vt:lpstr>
      <vt:lpstr>Results</vt:lpstr>
      <vt:lpstr>PowerPoint 演示文稿</vt:lpstr>
      <vt:lpstr>PowerPoint 演示文稿</vt:lpstr>
      <vt:lpstr>PowerPoint 演示文稿</vt:lpstr>
      <vt:lpstr>PowerPoint 演示文稿</vt:lpstr>
      <vt:lpstr>PowerPoint 演示文稿</vt:lpstr>
      <vt:lpstr>Conclusion</vt:lpstr>
      <vt:lpstr>PowerPoint 演示文稿</vt:lpstr>
      <vt:lpstr>PowerPoint 演示文稿</vt:lpstr>
      <vt:lpstr>Another funny stuff</vt:lpstr>
      <vt:lpstr>PowerPoint 演示文稿</vt:lpstr>
      <vt:lpstr>PowerPoint 演示文稿</vt:lpstr>
      <vt:lpstr>Basic Image Operation (IV) 图像基本操作(IV)  </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Example of 3x3 convolution mask</vt:lpstr>
      <vt:lpstr>Example of 3x3 convolution mask</vt:lpstr>
      <vt:lpstr>In plain words</vt:lpstr>
      <vt:lpstr>Assignments</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operator</vt:lpstr>
      <vt:lpstr>Spatial filtering</vt:lpstr>
      <vt:lpstr>Spatial filtering</vt:lpstr>
      <vt:lpstr>Spatial filtering</vt:lpstr>
      <vt:lpstr>Spatial filtering</vt:lpstr>
      <vt:lpstr>Spatial filtering</vt:lpstr>
      <vt:lpstr>Spatial filtering</vt:lpstr>
      <vt:lpstr>Spatial filtering</vt:lpstr>
      <vt:lpstr>Spatial filtering</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brooksong</cp:lastModifiedBy>
  <cp:revision>25</cp:revision>
  <dcterms:modified xsi:type="dcterms:W3CDTF">2023-11-13T11:14:56Z</dcterms:modified>
</cp:coreProperties>
</file>